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57" r:id="rId3"/>
    <p:sldId id="281" r:id="rId4"/>
    <p:sldId id="258" r:id="rId5"/>
    <p:sldId id="259" r:id="rId6"/>
    <p:sldId id="261" r:id="rId7"/>
    <p:sldId id="262" r:id="rId8"/>
    <p:sldId id="263" r:id="rId9"/>
    <p:sldId id="264" r:id="rId10"/>
    <p:sldId id="267" r:id="rId11"/>
    <p:sldId id="265" r:id="rId12"/>
    <p:sldId id="266" r:id="rId13"/>
    <p:sldId id="268" r:id="rId14"/>
    <p:sldId id="269" r:id="rId15"/>
    <p:sldId id="270" r:id="rId16"/>
    <p:sldId id="271" r:id="rId17"/>
    <p:sldId id="282" r:id="rId18"/>
    <p:sldId id="280" r:id="rId19"/>
    <p:sldId id="272" r:id="rId20"/>
    <p:sldId id="273" r:id="rId21"/>
    <p:sldId id="274" r:id="rId22"/>
    <p:sldId id="275" r:id="rId23"/>
    <p:sldId id="276" r:id="rId24"/>
    <p:sldId id="277" r:id="rId25"/>
    <p:sldId id="278" r:id="rId26"/>
    <p:sldId id="279"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harshi Modi" initials="MM"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5220" autoAdjust="0"/>
  </p:normalViewPr>
  <p:slideViewPr>
    <p:cSldViewPr showGuides="1">
      <p:cViewPr varScale="1">
        <p:scale>
          <a:sx n="78" d="100"/>
          <a:sy n="78" d="100"/>
        </p:scale>
        <p:origin x="1531" y="43"/>
      </p:cViewPr>
      <p:guideLst>
        <p:guide orient="horz" pos="217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780404-4163-4372-82AF-B82028B1EB97}" type="datetimeFigureOut">
              <a:rPr lang="en-IN" smtClean="0"/>
              <a:t>22-08-2021</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28BDD-93AD-4C90-87FE-D9FD3671C2FC}"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ijstr.org/final-print/apr2020/Applied-Research-On-House-Price-Prediction-Using-Diverse-Machine-Learning-Techniques.pdf"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ieeexplore.ieee.org/document/831061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4428BDD-93AD-4C90-87FE-D9FD3671C2FC}" type="slidenum">
              <a:rPr lang="en-IN" smtClean="0"/>
              <a:t>1</a:t>
            </a:fld>
            <a:endParaRPr lang="en-I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As shown in Figure we choose the algorithms as the </a:t>
            </a:r>
            <a:r>
              <a:rPr lang="en-IN" b="1" dirty="0"/>
              <a:t>weak learner </a:t>
            </a:r>
            <a:r>
              <a:rPr lang="en-IN" dirty="0"/>
              <a:t>and using the </a:t>
            </a:r>
            <a:r>
              <a:rPr lang="en-IN" b="1" dirty="0"/>
              <a:t>blending function</a:t>
            </a:r>
            <a:r>
              <a:rPr lang="en-IN" dirty="0"/>
              <a:t>, and we calculate the final result based on the weighted average. In this framework, the process takes in two primary steps: Initially, development of </a:t>
            </a:r>
            <a:r>
              <a:rPr lang="en-IN" b="1" dirty="0"/>
              <a:t>base-level classifiers </a:t>
            </a:r>
            <a:r>
              <a:rPr lang="en-IN" dirty="0"/>
              <a:t>takes place from the dataset using several algorithms, and they are tuned into a </a:t>
            </a:r>
            <a:r>
              <a:rPr lang="en-IN" b="1" dirty="0"/>
              <a:t>meta-level classifier.</a:t>
            </a:r>
          </a:p>
          <a:p>
            <a:endParaRPr lang="en-IN" dirty="0"/>
          </a:p>
          <a:p>
            <a:r>
              <a:rPr lang="en-IN" dirty="0"/>
              <a:t>Now the outcomes of each and every algorithm is been noted and there performance is measured using the </a:t>
            </a:r>
            <a:r>
              <a:rPr lang="en-IN" b="1" dirty="0"/>
              <a:t>confusion matrix</a:t>
            </a:r>
            <a:r>
              <a:rPr lang="en-IN" dirty="0"/>
              <a:t>. The matrix is a performance determination table offered for the classification model on a set of data. Here various parameters like </a:t>
            </a:r>
            <a:r>
              <a:rPr lang="en-IN" b="1" dirty="0"/>
              <a:t>Accuracy</a:t>
            </a:r>
            <a:r>
              <a:rPr lang="en-IN" dirty="0"/>
              <a:t>, </a:t>
            </a:r>
            <a:r>
              <a:rPr lang="en-IN" b="1" dirty="0"/>
              <a:t>Precision</a:t>
            </a:r>
            <a:r>
              <a:rPr lang="en-IN" dirty="0"/>
              <a:t>, f1- score, </a:t>
            </a:r>
            <a:r>
              <a:rPr lang="en-IN" b="1" dirty="0"/>
              <a:t>Sensitivity</a:t>
            </a:r>
            <a:r>
              <a:rPr lang="en-IN" dirty="0"/>
              <a:t>, </a:t>
            </a:r>
            <a:r>
              <a:rPr lang="en-IN" b="1" dirty="0"/>
              <a:t>Specificity</a:t>
            </a:r>
            <a:r>
              <a:rPr lang="en-IN" dirty="0"/>
              <a:t> are been studied and there outcomes are noted. By comparing various algorithm the best three algorithm are taken as an input which are referred as weak learners. </a:t>
            </a:r>
          </a:p>
          <a:p>
            <a:endParaRPr lang="en-IN" dirty="0"/>
          </a:p>
          <a:p>
            <a:r>
              <a:rPr lang="en-IN" dirty="0"/>
              <a:t>To build stacking method, it define two things: a meta classifier that we want it to ensemble with and the weak learners L. Here the weak Learners used in this proposed framework are </a:t>
            </a:r>
            <a:r>
              <a:rPr lang="en-IN" b="1" dirty="0"/>
              <a:t>Logistic Regression, Extra Tree, Stochastic Gradient Descent, Naïve Bayes, SVM and K-NN</a:t>
            </a:r>
            <a:r>
              <a:rPr lang="en-IN" dirty="0"/>
              <a:t>. The meta classifier that we use is the </a:t>
            </a:r>
            <a:r>
              <a:rPr lang="en-IN" b="1" dirty="0"/>
              <a:t>voting classifier </a:t>
            </a:r>
            <a:r>
              <a:rPr lang="en-IN" dirty="0"/>
              <a:t>which performs </a:t>
            </a:r>
            <a:r>
              <a:rPr lang="en-IN" b="1" dirty="0"/>
              <a:t>soft voting </a:t>
            </a:r>
            <a:r>
              <a:rPr lang="en-IN" dirty="0"/>
              <a:t>to get the desired outcome in this framework.</a:t>
            </a:r>
          </a:p>
        </p:txBody>
      </p:sp>
      <p:sp>
        <p:nvSpPr>
          <p:cNvPr id="4" name="Slide Number Placeholder 3"/>
          <p:cNvSpPr>
            <a:spLocks noGrp="1"/>
          </p:cNvSpPr>
          <p:nvPr>
            <p:ph type="sldNum" sz="quarter" idx="5"/>
          </p:nvPr>
        </p:nvSpPr>
        <p:spPr/>
        <p:txBody>
          <a:bodyPr/>
          <a:lstStyle/>
          <a:p>
            <a:fld id="{74428BDD-93AD-4C90-87FE-D9FD3671C2FC}" type="slidenum">
              <a:rPr lang="en-IN" smtClean="0"/>
              <a:t>11</a:t>
            </a:fld>
            <a:endParaRPr lang="en-I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dirty="0"/>
              <a:t>Module 1 : Data Validation and Pre-Processing</a:t>
            </a:r>
          </a:p>
          <a:p>
            <a:pPr algn="just"/>
            <a:endParaRPr lang="en-IN" b="1" dirty="0"/>
          </a:p>
          <a:p>
            <a:pPr algn="just">
              <a:lnSpc>
                <a:spcPct val="150000"/>
              </a:lnSpc>
            </a:pPr>
            <a:r>
              <a:rPr lang="en-IN" dirty="0"/>
              <a:t>In this section, the dataset is loaded, checked for data replication, and redundancy, after which the dataset is cleaned and trimmed to diminish </a:t>
            </a:r>
            <a:r>
              <a:rPr lang="en-IN" b="1" dirty="0"/>
              <a:t>data inconsistency </a:t>
            </a:r>
            <a:r>
              <a:rPr lang="en-IN" dirty="0"/>
              <a:t>and enhance the analysis. The dataset might incorporate missing values and null values, which can cause inconsistency and incorrect results. It is a vital undertaking to be executed to attain results with better </a:t>
            </a:r>
            <a:r>
              <a:rPr lang="en-IN" b="1" dirty="0"/>
              <a:t>accuracy</a:t>
            </a:r>
            <a:r>
              <a:rPr lang="en-IN" dirty="0"/>
              <a:t>. The primary intent of cleaning the data is to distinguish and eliminate any errors to enhance the data for decision making and analysis. Since the algorithms can process only numerical value, the categorical data inside the dataset is labelled using </a:t>
            </a:r>
            <a:r>
              <a:rPr lang="en-IN" b="1" dirty="0"/>
              <a:t>label encoder</a:t>
            </a:r>
            <a:r>
              <a:rPr lang="en-IN" dirty="0"/>
              <a:t>. The dataset accumulated is classified into two divisions: a </a:t>
            </a:r>
            <a:r>
              <a:rPr lang="en-IN" b="1" dirty="0"/>
              <a:t>Training set and Test set </a:t>
            </a:r>
            <a:r>
              <a:rPr lang="en-IN" dirty="0"/>
              <a:t>for predicting the house prices. The model constructed using different techniques of machine learning is put to the training set. The Test set checks the exactness of the model.</a:t>
            </a:r>
          </a:p>
          <a:p>
            <a:pPr algn="just"/>
            <a:endParaRPr lang="en-IN" b="1" dirty="0"/>
          </a:p>
          <a:p>
            <a:pPr algn="just"/>
            <a:r>
              <a:rPr lang="en-IN" b="1" dirty="0"/>
              <a:t>Module 2 : Data Visualization</a:t>
            </a:r>
          </a:p>
          <a:p>
            <a:pPr algn="just"/>
            <a:endParaRPr lang="en-IN" b="1" dirty="0"/>
          </a:p>
          <a:p>
            <a:pPr algn="just">
              <a:lnSpc>
                <a:spcPct val="150000"/>
              </a:lnSpc>
            </a:pPr>
            <a:r>
              <a:rPr lang="en-IN" dirty="0"/>
              <a:t>Visualization of data is an </a:t>
            </a:r>
            <a:r>
              <a:rPr lang="en-IN" b="1" dirty="0"/>
              <a:t>analytical</a:t>
            </a:r>
            <a:r>
              <a:rPr lang="en-IN" dirty="0"/>
              <a:t> skill exercised in machine learning. Data visualization helps to get a detailed </a:t>
            </a:r>
            <a:r>
              <a:rPr lang="en-IN" b="0" dirty="0"/>
              <a:t>understanding</a:t>
            </a:r>
            <a:r>
              <a:rPr lang="en-IN" dirty="0"/>
              <a:t> of various attributes of datasets. Several machine learning algorithms are perceptive to the range and distribution of the characteristics. It can help </a:t>
            </a:r>
            <a:r>
              <a:rPr lang="en-IN" b="1" dirty="0"/>
              <a:t>identify corrupt data, outliers, and patterns</a:t>
            </a:r>
            <a:r>
              <a:rPr lang="en-IN" dirty="0"/>
              <a:t>. It also aids to investigate the market drifts and assist the investor to maximize this </a:t>
            </a:r>
            <a:r>
              <a:rPr lang="en-IN" b="1" dirty="0"/>
              <a:t>throughput</a:t>
            </a:r>
            <a:r>
              <a:rPr lang="en-IN" dirty="0"/>
              <a:t>. Here in our design, we have deployed several graphs to classify the key relationships which can be used to train the model. :</a:t>
            </a:r>
          </a:p>
          <a:p>
            <a:pPr algn="just">
              <a:lnSpc>
                <a:spcPct val="150000"/>
              </a:lnSpc>
            </a:pPr>
            <a:r>
              <a:rPr lang="en-IN" b="0" dirty="0"/>
              <a:t>1)   Pie chart</a:t>
            </a:r>
          </a:p>
          <a:p>
            <a:pPr marL="0" indent="0" algn="just">
              <a:lnSpc>
                <a:spcPct val="150000"/>
              </a:lnSpc>
              <a:buNone/>
            </a:pPr>
            <a:r>
              <a:rPr lang="en-IN" b="0" dirty="0"/>
              <a:t>2)   Bar plot </a:t>
            </a:r>
          </a:p>
          <a:p>
            <a:pPr marL="0" indent="0" algn="just">
              <a:lnSpc>
                <a:spcPct val="150000"/>
              </a:lnSpc>
              <a:buNone/>
            </a:pPr>
            <a:r>
              <a:rPr lang="en-IN" b="0" dirty="0"/>
              <a:t>3)   Heat Map</a:t>
            </a:r>
          </a:p>
          <a:p>
            <a:pPr marL="0" indent="0" algn="just">
              <a:lnSpc>
                <a:spcPct val="150000"/>
              </a:lnSpc>
              <a:buNone/>
            </a:pPr>
            <a:r>
              <a:rPr lang="en-IN" b="0" dirty="0"/>
              <a:t>4)   </a:t>
            </a:r>
            <a:r>
              <a:rPr lang="en-IN" dirty="0"/>
              <a:t>Receiver Operating Characteristic</a:t>
            </a:r>
            <a:r>
              <a:rPr lang="en-IN" b="1" dirty="0"/>
              <a:t> </a:t>
            </a:r>
            <a:r>
              <a:rPr lang="en-IN" b="0" dirty="0"/>
              <a:t>(ROC)</a:t>
            </a:r>
          </a:p>
        </p:txBody>
      </p:sp>
      <p:sp>
        <p:nvSpPr>
          <p:cNvPr id="4" name="Slide Number Placeholder 3"/>
          <p:cNvSpPr>
            <a:spLocks noGrp="1"/>
          </p:cNvSpPr>
          <p:nvPr>
            <p:ph type="sldNum" sz="quarter" idx="5"/>
          </p:nvPr>
        </p:nvSpPr>
        <p:spPr/>
        <p:txBody>
          <a:bodyPr/>
          <a:lstStyle/>
          <a:p>
            <a:fld id="{74428BDD-93AD-4C90-87FE-D9FD3671C2FC}" type="slidenum">
              <a:rPr lang="en-IN" smtClean="0"/>
              <a:t>12</a:t>
            </a:fld>
            <a:endParaRPr lang="en-I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2000" b="1" i="0" dirty="0"/>
              <a:t>Logistic Regression : </a:t>
            </a:r>
          </a:p>
          <a:p>
            <a:pPr algn="just"/>
            <a:r>
              <a:rPr lang="en-IN" dirty="0"/>
              <a:t>This approach aims to represent the likelihood that an occurrence materializes based on estimates of experimental variables, that could be either numerical or categorical. It strives to determine the impact of a set of variables on a binary response variable and calculates the probability of an event occurring for a randomly selected observation against the likelihood it doesn't occur. It groups findings by calculating the likely hood of an occurrence in a particular class — for example, classifying whether a website is fraudulent or not. </a:t>
            </a:r>
          </a:p>
          <a:p>
            <a:pPr algn="just"/>
            <a:endParaRPr lang="en-IN" i="1" dirty="0"/>
          </a:p>
          <a:p>
            <a:pPr algn="just"/>
            <a:r>
              <a:rPr lang="en-IN" i="1" dirty="0"/>
              <a:t>Sigmoid Function:</a:t>
            </a:r>
          </a:p>
          <a:p>
            <a:pPr algn="just"/>
            <a:endParaRPr lang="en-IN" dirty="0"/>
          </a:p>
          <a:p>
            <a:pPr algn="just"/>
            <a:r>
              <a:rPr lang="en-IN" dirty="0"/>
              <a:t>Y=1/1+e^(-x) where x is the input value, Y is the output and e is Euler's number.</a:t>
            </a:r>
          </a:p>
          <a:p>
            <a:pPr algn="just"/>
            <a:endParaRPr lang="en-IN" dirty="0"/>
          </a:p>
          <a:p>
            <a:pPr algn="just"/>
            <a:r>
              <a:rPr lang="en-IN" dirty="0"/>
              <a:t>The curve of the sigmoid function as shown in Figure 1, resembles as an S- shaped curve. The primary purpose of employing a sigmoid function is that it ranges within zero and one. It’s particularly beneficial for models where probability is to be predicted as an outcome and since the probability of everything ranges between zero and one, its the correct choice.</a:t>
            </a:r>
          </a:p>
          <a:p>
            <a:pPr algn="just"/>
            <a:endParaRPr lang="en-IN" dirty="0"/>
          </a:p>
          <a:p>
            <a:pPr algn="just"/>
            <a:endParaRPr lang="en-IN" b="1" dirty="0"/>
          </a:p>
          <a:p>
            <a:pPr algn="just"/>
            <a:r>
              <a:rPr lang="en-IN" b="1" dirty="0"/>
              <a:t>Support Vector Machine :</a:t>
            </a:r>
          </a:p>
          <a:p>
            <a:pPr algn="just"/>
            <a:r>
              <a:rPr lang="en-IN" dirty="0"/>
              <a:t>Here in this method, we complete the classification by defining the hyperplane amongst the characteristics. Each data item is interpreted as a point, and they are plot versus n-dimensional space such that the value of each feature being the value of a particular coordinate. Here the use of SVM is to depreciate the error rate and misclassification by recognising hyperplane with high margin from the data point. SVM are instrumental in case of high dimensional space. Individual attributes have coordinates which are formally comprehended as support vector. To accomplish the data transformation from the lower-dimensional input space towards higher dimensional input space, we use kernel function, which encourages to tackle such complex change.</a:t>
            </a:r>
          </a:p>
          <a:p>
            <a:pPr marL="0" marR="0" lvl="0" indent="0" algn="just" defTabSz="914400" rtl="0" eaLnBrk="1" fontAlgn="auto" latinLnBrk="0" hangingPunct="1">
              <a:lnSpc>
                <a:spcPct val="100000"/>
              </a:lnSpc>
              <a:spcBef>
                <a:spcPts val="0"/>
              </a:spcBef>
              <a:spcAft>
                <a:spcPts val="0"/>
              </a:spcAft>
              <a:buClrTx/>
              <a:buSzTx/>
              <a:buFontTx/>
              <a:buNone/>
              <a:defRPr/>
            </a:pPr>
            <a:r>
              <a:rPr lang="en-IN" dirty="0">
                <a:solidFill>
                  <a:schemeClr val="tx1"/>
                </a:solidFill>
                <a:latin typeface="Times New Roman" panose="02020603050405020304" pitchFamily="18" charset="0"/>
                <a:cs typeface="Times New Roman" panose="02020603050405020304" pitchFamily="18" charset="0"/>
              </a:rPr>
              <a:t>Kernels are used in dataset which are not linearly separable. In python Default kernel is “</a:t>
            </a:r>
            <a:r>
              <a:rPr lang="en-IN" b="1" dirty="0" err="1">
                <a:solidFill>
                  <a:schemeClr val="tx1"/>
                </a:solidFill>
                <a:latin typeface="Times New Roman" panose="02020603050405020304" pitchFamily="18" charset="0"/>
                <a:cs typeface="Times New Roman" panose="02020603050405020304" pitchFamily="18" charset="0"/>
              </a:rPr>
              <a:t>rbf</a:t>
            </a:r>
            <a:r>
              <a:rPr lang="en-IN" dirty="0">
                <a:solidFill>
                  <a:schemeClr val="tx1"/>
                </a:solidFill>
                <a:latin typeface="Times New Roman" panose="02020603050405020304" pitchFamily="18" charset="0"/>
                <a:cs typeface="Times New Roman" panose="02020603050405020304" pitchFamily="18" charset="0"/>
              </a:rPr>
              <a:t>” </a:t>
            </a:r>
            <a:r>
              <a:rPr lang="en-IN" b="1" dirty="0">
                <a:solidFill>
                  <a:schemeClr val="tx1"/>
                </a:solidFill>
                <a:latin typeface="Times New Roman" panose="02020603050405020304" pitchFamily="18" charset="0"/>
                <a:cs typeface="Times New Roman" panose="02020603050405020304" pitchFamily="18" charset="0"/>
              </a:rPr>
              <a:t>(Radial Basis Function)</a:t>
            </a:r>
            <a:r>
              <a:rPr lang="en-IN" b="0" dirty="0">
                <a:solidFill>
                  <a:schemeClr val="tx1"/>
                </a:solidFill>
                <a:latin typeface="Times New Roman" panose="02020603050405020304" pitchFamily="18" charset="0"/>
                <a:cs typeface="Times New Roman" panose="02020603050405020304" pitchFamily="18" charset="0"/>
              </a:rPr>
              <a:t>.</a:t>
            </a:r>
          </a:p>
          <a:p>
            <a:endParaRPr lang="en-IN" b="1" dirty="0"/>
          </a:p>
        </p:txBody>
      </p:sp>
      <p:sp>
        <p:nvSpPr>
          <p:cNvPr id="4" name="Slide Number Placeholder 3"/>
          <p:cNvSpPr>
            <a:spLocks noGrp="1"/>
          </p:cNvSpPr>
          <p:nvPr>
            <p:ph type="sldNum" sz="quarter" idx="5"/>
          </p:nvPr>
        </p:nvSpPr>
        <p:spPr/>
        <p:txBody>
          <a:bodyPr/>
          <a:lstStyle/>
          <a:p>
            <a:fld id="{74428BDD-93AD-4C90-87FE-D9FD3671C2FC}" type="slidenum">
              <a:rPr lang="en-IN" smtClean="0"/>
              <a:t>13</a:t>
            </a:fld>
            <a:endParaRPr lang="en-I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600" b="1" dirty="0"/>
              <a:t>Naïve Bayes (NB):</a:t>
            </a:r>
          </a:p>
          <a:p>
            <a:pPr algn="just"/>
            <a:r>
              <a:rPr lang="en-IN" sz="1600" dirty="0"/>
              <a:t>It's a statistical classification technique used to solve problems concerning classification. It is a fast, precise, reliable algorithm and has high accuracy and speed on large datasets. Naive Bayes implies that the existence of a specific characteristic is independent of other characteristics being present. For instance, if the fruit is orange in colour, ten centimetres in diameter and round in shape, the fruit could be viewed as orange. Every one of these properties, both separately and autonomously, lead to the likelihood that the fruit is orange while paying little regard to whether they rely upon one another, and that is the reason it is called ' Naive. ‘</a:t>
            </a:r>
          </a:p>
          <a:p>
            <a:pPr algn="just"/>
            <a:endParaRPr lang="en-IN" sz="1600" dirty="0"/>
          </a:p>
          <a:p>
            <a:pPr algn="just"/>
            <a:r>
              <a:rPr lang="en-IN" sz="1600" i="1" dirty="0"/>
              <a:t>Bayes Theorem: </a:t>
            </a:r>
          </a:p>
          <a:p>
            <a:pPr algn="just"/>
            <a:endParaRPr lang="en-IN" sz="1600" dirty="0"/>
          </a:p>
          <a:p>
            <a:pPr algn="just"/>
            <a:r>
              <a:rPr lang="en-IN" sz="1600" dirty="0"/>
              <a:t>The theorem obtains the likelihood of an event taking place provided that another event has already taken place. </a:t>
            </a:r>
            <a:endParaRPr lang="en-IN" sz="1600" b="1" dirty="0"/>
          </a:p>
          <a:p>
            <a:pPr algn="just"/>
            <a:r>
              <a:rPr lang="en-IN" sz="1600" dirty="0"/>
              <a:t>Its expressed by the following formula as : </a:t>
            </a:r>
          </a:p>
          <a:p>
            <a:pPr algn="just"/>
            <a:endParaRPr lang="en-IN" sz="1600" dirty="0"/>
          </a:p>
          <a:p>
            <a:pPr algn="just"/>
            <a:r>
              <a:rPr lang="en-IN" sz="1600" dirty="0"/>
              <a:t>P(L|M) – the likelihood of event L occurring, given event M has occurred </a:t>
            </a:r>
          </a:p>
          <a:p>
            <a:pPr algn="just"/>
            <a:endParaRPr lang="en-IN" sz="1600" dirty="0"/>
          </a:p>
          <a:p>
            <a:pPr algn="just"/>
            <a:r>
              <a:rPr lang="en-IN" sz="1600" dirty="0"/>
              <a:t>P(M|L) – the likelihood of event M occurring, given event L has occurred </a:t>
            </a:r>
          </a:p>
          <a:p>
            <a:pPr algn="just"/>
            <a:endParaRPr lang="en-IN" sz="1600" dirty="0"/>
          </a:p>
          <a:p>
            <a:pPr algn="just"/>
            <a:r>
              <a:rPr lang="en-IN" sz="1600" dirty="0"/>
              <a:t>P(L) – the likelihood of event L </a:t>
            </a:r>
          </a:p>
          <a:p>
            <a:pPr algn="just"/>
            <a:endParaRPr lang="en-IN" sz="1600" dirty="0"/>
          </a:p>
          <a:p>
            <a:pPr algn="just"/>
            <a:r>
              <a:rPr lang="en-IN" sz="1600" dirty="0"/>
              <a:t>P(M) – the likelihood of event M events L and M are independent of one another. </a:t>
            </a:r>
          </a:p>
          <a:p>
            <a:pPr algn="just"/>
            <a:endParaRPr lang="en-IN" sz="1600" b="0" i="1" u="none" dirty="0"/>
          </a:p>
          <a:p>
            <a:pPr algn="just"/>
            <a:r>
              <a:rPr lang="en-IN" sz="1600" b="1" i="0" u="none" dirty="0">
                <a:solidFill>
                  <a:schemeClr val="tx1">
                    <a:lumMod val="85000"/>
                    <a:lumOff val="15000"/>
                  </a:schemeClr>
                </a:solidFill>
              </a:rPr>
              <a:t>𝑃(𝐿|𝑀) = (𝑃(𝑀|𝐿)*𝑃(𝐿))/ 𝑃(</a:t>
            </a:r>
            <a:r>
              <a:rPr lang="en-IN" sz="1600" b="1" i="0" dirty="0">
                <a:solidFill>
                  <a:schemeClr val="tx1">
                    <a:lumMod val="85000"/>
                    <a:lumOff val="15000"/>
                  </a:schemeClr>
                </a:solidFill>
              </a:rPr>
              <a:t>𝑀) </a:t>
            </a:r>
          </a:p>
          <a:p>
            <a:pPr algn="just"/>
            <a:endParaRPr lang="en-IN" sz="1600" b="1" dirty="0"/>
          </a:p>
          <a:p>
            <a:pPr algn="just"/>
            <a:endParaRPr lang="en-IN" sz="1600" b="1" dirty="0">
              <a:solidFill>
                <a:schemeClr val="tx1">
                  <a:lumMod val="85000"/>
                  <a:lumOff val="15000"/>
                </a:schemeClr>
              </a:solidFill>
            </a:endParaRPr>
          </a:p>
          <a:p>
            <a:pPr algn="just"/>
            <a:r>
              <a:rPr lang="en-IN" sz="1600" b="1" dirty="0">
                <a:solidFill>
                  <a:schemeClr val="tx1">
                    <a:lumMod val="85000"/>
                    <a:lumOff val="15000"/>
                  </a:schemeClr>
                </a:solidFill>
              </a:rPr>
              <a:t>K-Nearest </a:t>
            </a:r>
            <a:r>
              <a:rPr lang="en-IN" sz="1600" b="1" dirty="0" err="1">
                <a:solidFill>
                  <a:schemeClr val="tx1">
                    <a:lumMod val="85000"/>
                    <a:lumOff val="15000"/>
                  </a:schemeClr>
                </a:solidFill>
              </a:rPr>
              <a:t>Neighbors</a:t>
            </a:r>
            <a:r>
              <a:rPr lang="en-IN" sz="1600" b="1" dirty="0">
                <a:solidFill>
                  <a:schemeClr val="tx1">
                    <a:lumMod val="85000"/>
                    <a:lumOff val="15000"/>
                  </a:schemeClr>
                </a:solidFill>
              </a:rPr>
              <a:t> (KNN):</a:t>
            </a:r>
          </a:p>
          <a:p>
            <a:pPr algn="just"/>
            <a:r>
              <a:rPr lang="en-IN" sz="1600" dirty="0"/>
              <a:t>It is a simple, versatile and straightforward to implement supervised learning algorithm. It works on the ideology that similar observations are close to each other. It captures the concept of similarity by calculating the separation within two points on a graph. The 'k' in the algorithm is a numerical value that tells how many data points to consider for taking a vote. To classify a new point, we encircle the point with K number of datapoints and assign it to the group with the maximum number of points within the circle. The ideal way to identify the value of K is by trying out a few values of k before settling on one, which reduces the error and concurrently maintains the accuracy of the prediction. Low values can be noisy and subject to outliers. Large values of K smooth over thing but K should not be so large that other categories shall always outvote a category with a few examples.</a:t>
            </a:r>
            <a:endParaRPr lang="en-IN" sz="1600" b="1" dirty="0"/>
          </a:p>
        </p:txBody>
      </p:sp>
      <p:sp>
        <p:nvSpPr>
          <p:cNvPr id="4" name="Slide Number Placeholder 3"/>
          <p:cNvSpPr>
            <a:spLocks noGrp="1"/>
          </p:cNvSpPr>
          <p:nvPr>
            <p:ph type="sldNum" sz="quarter" idx="5"/>
          </p:nvPr>
        </p:nvSpPr>
        <p:spPr/>
        <p:txBody>
          <a:bodyPr/>
          <a:lstStyle/>
          <a:p>
            <a:fld id="{74428BDD-93AD-4C90-87FE-D9FD3671C2FC}" type="slidenum">
              <a:rPr lang="en-IN" smtClean="0"/>
              <a:t>14</a:t>
            </a:fld>
            <a:endParaRPr lang="en-I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IN" sz="1200" b="1" dirty="0">
                <a:latin typeface="Calibri (Headings)"/>
                <a:cs typeface="Times New Roman" panose="02020603050405020304" pitchFamily="18" charset="0"/>
              </a:rPr>
              <a:t>Stochastic Gradient descent:</a:t>
            </a:r>
            <a:endParaRPr lang="en-IN" dirty="0"/>
          </a:p>
          <a:p>
            <a:pPr marL="0" marR="0" lvl="0" indent="0" algn="just" defTabSz="914400" rtl="0" eaLnBrk="1" fontAlgn="auto" latinLnBrk="0" hangingPunct="1">
              <a:lnSpc>
                <a:spcPct val="100000"/>
              </a:lnSpc>
              <a:spcBef>
                <a:spcPts val="0"/>
              </a:spcBef>
              <a:spcAft>
                <a:spcPts val="0"/>
              </a:spcAft>
              <a:buClrTx/>
              <a:buSzTx/>
              <a:buFontTx/>
              <a:buNone/>
              <a:defRPr/>
            </a:pPr>
            <a:r>
              <a:rPr lang="en-IN" dirty="0"/>
              <a:t>It’s a commonly used algorithm of machine learning and forms the basis of neural networks. The general concept of gradient descent in machine learning consists of sequentially adjusting parameters to decrease the cost function. There is a term called batch in Gradient Descent, which denotes the total quantity of samples from a dataset used to measure the gradient for each iteration. Typically, this batch is taken to be the whole dataset. The problem arises when the 12 dataset is huge. If we use a typical gradient descent optimization technique, we will have to use all the samples to complete one iteration while the Gradient Descent is performed, and it must be repeated for each iteration until the minimum is reached. Therefore, it becomes computationally expensive, whereas Stochastic Gradient Descent at each stage selects one case from the dataset at random instead of the whole dataset and updates gradient-based only on that single record. The benefit of it is that it's computationally less expensive, and in most scenarios, it's preferred over other gradient descent techniques for optimization.</a:t>
            </a:r>
          </a:p>
          <a:p>
            <a:pPr marL="0" marR="0" lvl="0" indent="0" algn="just" defTabSz="914400" rtl="0" eaLnBrk="1" fontAlgn="auto" latinLnBrk="0" hangingPunct="1">
              <a:lnSpc>
                <a:spcPct val="100000"/>
              </a:lnSpc>
              <a:spcBef>
                <a:spcPts val="0"/>
              </a:spcBef>
              <a:spcAft>
                <a:spcPts val="0"/>
              </a:spcAft>
              <a:buClrTx/>
              <a:buSzTx/>
              <a:buFontTx/>
              <a:buNone/>
              <a:defRPr/>
            </a:pPr>
            <a:endParaRPr lang="en-IN" sz="1200" b="1" dirty="0">
              <a:solidFill>
                <a:schemeClr val="tx1">
                  <a:lumMod val="95000"/>
                  <a:lumOff val="5000"/>
                </a:schemeClr>
              </a:solidFill>
              <a:latin typeface="Calibri (Headings)"/>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endParaRPr lang="en-IN" sz="1200" b="1" dirty="0">
              <a:solidFill>
                <a:schemeClr val="tx1">
                  <a:lumMod val="95000"/>
                  <a:lumOff val="5000"/>
                </a:schemeClr>
              </a:solidFill>
              <a:latin typeface="Calibri (Headings)"/>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en-IN" sz="1200" b="1" dirty="0">
                <a:solidFill>
                  <a:schemeClr val="tx1">
                    <a:lumMod val="95000"/>
                    <a:lumOff val="5000"/>
                  </a:schemeClr>
                </a:solidFill>
                <a:latin typeface="Calibri (Headings)"/>
                <a:cs typeface="Times New Roman" panose="02020603050405020304" pitchFamily="18" charset="0"/>
              </a:rPr>
              <a:t>Extra Tree: </a:t>
            </a:r>
          </a:p>
          <a:p>
            <a:pPr marL="0" marR="0" lvl="0" indent="0" algn="just" defTabSz="914400" rtl="0" eaLnBrk="1" fontAlgn="auto" latinLnBrk="0" hangingPunct="1">
              <a:lnSpc>
                <a:spcPct val="100000"/>
              </a:lnSpc>
              <a:spcBef>
                <a:spcPts val="0"/>
              </a:spcBef>
              <a:spcAft>
                <a:spcPts val="0"/>
              </a:spcAft>
              <a:buClrTx/>
              <a:buSzTx/>
              <a:buFontTx/>
              <a:buNone/>
              <a:defRPr/>
            </a:pPr>
            <a:r>
              <a:rPr lang="en-IN" dirty="0"/>
              <a:t>ExtraTreesClassifier is a type of ensemble learning method fundamentally based on decision trees like Random Forest, ExtraTreesClassifier randomizes specific decisions and data subsets to reduce data overlearning and overfitting. Usually, an individual decision tree overfits the data from which it is learning because it learns from just one decision path. Estimates from only one decision tree typically do not evaluate correctly on new data. Extra-tree models reduce the likelihood of overfitting by constructing numerous trees, and it doesn't make bootstrap observations meaning it samples without replacement. Nodes are divided by random splits between a random subgroup of features selected at each node. Randomness in Extra Trees does not come from data bootstrapping, but rather from the arbitrary divisions of each finding. This contributes to less variance in the extra tree than in a random forest and decision tree.</a:t>
            </a:r>
            <a:endParaRPr lang="en-IN" sz="1200" b="1" dirty="0">
              <a:solidFill>
                <a:schemeClr val="tx1">
                  <a:lumMod val="95000"/>
                  <a:lumOff val="5000"/>
                </a:schemeClr>
              </a:solidFill>
              <a:latin typeface="Calibri (Headings)"/>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en-IN" sz="1200" b="1" dirty="0">
                <a:latin typeface="Calibri (Headings)"/>
                <a:cs typeface="Times New Roman" panose="02020603050405020304" pitchFamily="18" charset="0"/>
              </a:rPr>
              <a:t> </a:t>
            </a:r>
          </a:p>
          <a:p>
            <a:endParaRPr lang="en-IN" dirty="0"/>
          </a:p>
        </p:txBody>
      </p:sp>
      <p:sp>
        <p:nvSpPr>
          <p:cNvPr id="4" name="Slide Number Placeholder 3"/>
          <p:cNvSpPr>
            <a:spLocks noGrp="1"/>
          </p:cNvSpPr>
          <p:nvPr>
            <p:ph type="sldNum" sz="quarter" idx="5"/>
          </p:nvPr>
        </p:nvSpPr>
        <p:spPr/>
        <p:txBody>
          <a:bodyPr/>
          <a:lstStyle/>
          <a:p>
            <a:fld id="{74428BDD-93AD-4C90-87FE-D9FD3671C2FC}" type="slidenum">
              <a:rPr lang="en-IN" smtClean="0"/>
              <a:t>15</a:t>
            </a:fld>
            <a:endParaRPr lang="en-I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dirty="0"/>
              <a:t>Ensemble Technique</a:t>
            </a:r>
            <a:r>
              <a:rPr lang="en-IN" dirty="0"/>
              <a:t>:</a:t>
            </a:r>
          </a:p>
          <a:p>
            <a:pPr algn="just"/>
            <a:r>
              <a:rPr lang="en-IN" dirty="0"/>
              <a:t>The underlying intent of any machine learning problem is to find a model that predicts the best outcome for us. Ensemble learning takes multiple machine learning algorithms into one predictive model instead of evaluating only one model and combines those models to generate one final optimized model. It's an effective way to make the model perform </a:t>
            </a:r>
            <a:r>
              <a:rPr lang="en-IN" dirty="0" err="1"/>
              <a:t>better.Some</a:t>
            </a:r>
            <a:r>
              <a:rPr lang="en-IN" dirty="0"/>
              <a:t> commonly used ensemble learning techniques are bagging, boosting, and stacking. Bagging is a meta-algorithm for machine learning, designed to boost the strength and accuracy of algorithms of machine learning used in classification and regression. This method reduces the error of variance. Whereas boosting is an iterative technique in which if an observation is incorrect, it seeks to improve the value of this observation. In general, this method decreases the bias error. Occasionally, however, they can overfit on the training dataset. Unlike bagging and boosting, stacking is typically used to merge models of different types, which leads to a reduction in either bias or variance error depending on the combining learner used. To build stacking method, we have to define two things: a meta classifier that we want it to ensemble with and the weak learners L. Here the weak Learners used in this proposed framework are Logistic Regression, Extra Tree, Stochastic Gradient Descent, Naïve Bayes, SVM and K-NN. The meta classifier that we use is the voting classifier which performs soft voting to get the desired outcome in this framework.</a:t>
            </a:r>
          </a:p>
          <a:p>
            <a:endParaRPr lang="en-IN" dirty="0"/>
          </a:p>
          <a:p>
            <a:r>
              <a:rPr lang="en-IN" b="1" dirty="0"/>
              <a:t>GUI Implementation:</a:t>
            </a:r>
          </a:p>
          <a:p>
            <a:r>
              <a:rPr lang="en-IN" dirty="0"/>
              <a:t>The purpose of this model is to enhance the user experience by developing a rich graphical user interface. Here The dataset is checked for any null values and then data points are mapped according to the selected features for rendering greater efficiency. This allows the user to freely use and access the model built for the prediction of the house value. Python </a:t>
            </a:r>
            <a:r>
              <a:rPr lang="en-IN" dirty="0" err="1"/>
              <a:t>Tkinter</a:t>
            </a:r>
            <a:r>
              <a:rPr lang="en-IN" dirty="0"/>
              <a:t> has been used for the development of the user interface. Diverse input selection features such as the name of the locality, the number of bedrooms and the bathrooms and distance from the main road is provided for the user to select from and make an informed decision. The primary purpose of creating a Graphical user interface is to reach out to more people and minimize their fieldwork and at the same time save their time and money. </a:t>
            </a:r>
            <a:r>
              <a:rPr lang="en-IN" b="1" dirty="0"/>
              <a:t> </a:t>
            </a:r>
          </a:p>
        </p:txBody>
      </p:sp>
      <p:sp>
        <p:nvSpPr>
          <p:cNvPr id="4" name="Slide Number Placeholder 3"/>
          <p:cNvSpPr>
            <a:spLocks noGrp="1"/>
          </p:cNvSpPr>
          <p:nvPr>
            <p:ph type="sldNum" sz="quarter" idx="5"/>
          </p:nvPr>
        </p:nvSpPr>
        <p:spPr/>
        <p:txBody>
          <a:bodyPr/>
          <a:lstStyle/>
          <a:p>
            <a:fld id="{74428BDD-93AD-4C90-87FE-D9FD3671C2FC}" type="slidenum">
              <a:rPr lang="en-IN" smtClean="0"/>
              <a:t>16</a:t>
            </a:fld>
            <a:endParaRPr lang="en-I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Performance Measurement (Confusion Matrix): </a:t>
            </a:r>
          </a:p>
          <a:p>
            <a:pPr algn="just"/>
            <a:endParaRPr lang="en-IN" b="1" dirty="0"/>
          </a:p>
          <a:p>
            <a:pPr algn="just"/>
            <a:r>
              <a:rPr lang="en-IN" dirty="0"/>
              <a:t>In this model, we use confusion matrix to determine the accuracy, specificity, sensitivity, f1 factor and precision. The confusion matrix is a performance determination table offered for the classification model on a set of data. Through graph and various measures, we can actively comprehend the performance of the data. Each class reports the number of incorrect and correct prediction counts. Two primary types: Positive and Negative, have been described, and hence various outcomes are being depicted.</a:t>
            </a:r>
          </a:p>
        </p:txBody>
      </p:sp>
      <p:sp>
        <p:nvSpPr>
          <p:cNvPr id="4" name="Slide Number Placeholder 3"/>
          <p:cNvSpPr>
            <a:spLocks noGrp="1"/>
          </p:cNvSpPr>
          <p:nvPr>
            <p:ph type="sldNum" sz="quarter" idx="5"/>
          </p:nvPr>
        </p:nvSpPr>
        <p:spPr/>
        <p:txBody>
          <a:bodyPr/>
          <a:lstStyle/>
          <a:p>
            <a:fld id="{74428BDD-93AD-4C90-87FE-D9FD3671C2FC}" type="slidenum">
              <a:rPr lang="en-IN" smtClean="0"/>
              <a:t>18</a:t>
            </a:fld>
            <a:endParaRPr lang="en-I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The given Fig. 1 shows the relationship between the sales price, which is a portrait in the x-axis, and the square feet, which is a portrait in the y-axis. Here it shows the price distribution based on the square feet by the price distribution rates based on the given dataset. Here we can analyse that the </a:t>
            </a:r>
            <a:r>
              <a:rPr lang="en-IN" b="1" dirty="0"/>
              <a:t>price variation </a:t>
            </a:r>
            <a:r>
              <a:rPr lang="en-IN" dirty="0"/>
              <a:t>that is in the market. It could help the </a:t>
            </a:r>
            <a:r>
              <a:rPr lang="en-IN" b="1" dirty="0"/>
              <a:t>investor</a:t>
            </a:r>
            <a:r>
              <a:rPr lang="en-IN" dirty="0"/>
              <a:t> to assist him in the correct direction based on the </a:t>
            </a:r>
            <a:r>
              <a:rPr lang="en-IN" b="1" dirty="0"/>
              <a:t>customer specification</a:t>
            </a:r>
            <a:r>
              <a:rPr lang="en-IN" dirty="0"/>
              <a:t>. Extremely useful for </a:t>
            </a:r>
            <a:r>
              <a:rPr lang="en-IN" b="1" dirty="0"/>
              <a:t>developing economies </a:t>
            </a:r>
            <a:r>
              <a:rPr lang="en-IN" dirty="0"/>
              <a:t>like India where the housing sector has a significant share in the market.</a:t>
            </a:r>
          </a:p>
          <a:p>
            <a:pPr algn="just"/>
            <a:endParaRPr lang="en-IN" dirty="0"/>
          </a:p>
          <a:p>
            <a:pPr algn="just"/>
            <a:r>
              <a:rPr lang="en-IN" dirty="0"/>
              <a:t>Fig. 2 illustrates the </a:t>
            </a:r>
            <a:r>
              <a:rPr lang="en-IN" b="1" dirty="0"/>
              <a:t>Rooms distribution against the Square Feet</a:t>
            </a:r>
            <a:r>
              <a:rPr lang="en-IN" dirty="0"/>
              <a:t>. This is important to understand as it depicts the customers common trend and can be used by the investors to maximize the throughput.</a:t>
            </a:r>
          </a:p>
          <a:p>
            <a:pPr algn="just"/>
            <a:endParaRPr lang="en-IN" dirty="0"/>
          </a:p>
          <a:p>
            <a:pPr algn="just"/>
            <a:r>
              <a:rPr lang="en-IN" dirty="0"/>
              <a:t>The given Fig. 3, depicts the area distribution of the dataset based on the user requirements. Here the investor can investigate the </a:t>
            </a:r>
            <a:r>
              <a:rPr lang="en-IN" b="1" dirty="0"/>
              <a:t>customer's substantial house requirements </a:t>
            </a:r>
            <a:r>
              <a:rPr lang="en-IN" dirty="0"/>
              <a:t>and its market specification based on the customer necessities. The investor can shape the </a:t>
            </a:r>
            <a:r>
              <a:rPr lang="en-IN" b="1" dirty="0"/>
              <a:t>strategy</a:t>
            </a:r>
            <a:r>
              <a:rPr lang="en-IN" dirty="0"/>
              <a:t> </a:t>
            </a:r>
            <a:r>
              <a:rPr lang="en-IN" b="1" dirty="0"/>
              <a:t>based</a:t>
            </a:r>
            <a:r>
              <a:rPr lang="en-IN" dirty="0"/>
              <a:t> </a:t>
            </a:r>
            <a:r>
              <a:rPr lang="en-IN" b="1" dirty="0"/>
              <a:t>on</a:t>
            </a:r>
            <a:r>
              <a:rPr lang="en-IN" dirty="0"/>
              <a:t> </a:t>
            </a:r>
            <a:r>
              <a:rPr lang="en-IN" b="1" dirty="0"/>
              <a:t>the</a:t>
            </a:r>
            <a:r>
              <a:rPr lang="en-IN" dirty="0"/>
              <a:t> </a:t>
            </a:r>
            <a:r>
              <a:rPr lang="en-IN" b="1" dirty="0"/>
              <a:t>regions</a:t>
            </a:r>
            <a:r>
              <a:rPr lang="en-IN" dirty="0"/>
              <a:t> and its </a:t>
            </a:r>
            <a:r>
              <a:rPr lang="en-IN" b="1" dirty="0"/>
              <a:t>significance.</a:t>
            </a:r>
          </a:p>
        </p:txBody>
      </p:sp>
      <p:sp>
        <p:nvSpPr>
          <p:cNvPr id="4" name="Slide Number Placeholder 3"/>
          <p:cNvSpPr>
            <a:spLocks noGrp="1"/>
          </p:cNvSpPr>
          <p:nvPr>
            <p:ph type="sldNum" sz="quarter" idx="5"/>
          </p:nvPr>
        </p:nvSpPr>
        <p:spPr/>
        <p:txBody>
          <a:bodyPr/>
          <a:lstStyle/>
          <a:p>
            <a:fld id="{74428BDD-93AD-4C90-87FE-D9FD3671C2FC}" type="slidenum">
              <a:rPr lang="en-IN" smtClean="0"/>
              <a:t>19</a:t>
            </a:fld>
            <a:endParaRPr lang="en-I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Here in the given Fig. 4, it shows the multivariate correlation amongst the other attributes. Here its primarily utilised to examine </a:t>
            </a:r>
            <a:r>
              <a:rPr lang="en-IN" b="1" dirty="0"/>
              <a:t>the outliers of the data </a:t>
            </a:r>
            <a:r>
              <a:rPr lang="en-IN" dirty="0"/>
              <a:t>and classifying fundamental </a:t>
            </a:r>
            <a:r>
              <a:rPr lang="en-IN" b="1" dirty="0"/>
              <a:t>relationship amongst the qualities </a:t>
            </a:r>
            <a:r>
              <a:rPr lang="en-IN" dirty="0"/>
              <a:t>for performing exploratory </a:t>
            </a:r>
            <a:r>
              <a:rPr lang="en-IN" b="1" dirty="0"/>
              <a:t>data analysis.</a:t>
            </a:r>
          </a:p>
          <a:p>
            <a:pPr algn="just"/>
            <a:endParaRPr lang="en-IN" dirty="0"/>
          </a:p>
          <a:p>
            <a:pPr algn="just"/>
            <a:r>
              <a:rPr lang="en-IN" dirty="0"/>
              <a:t>In Fig. 5, the correlation between the number of rooms using the pie-chart. The detailed classification of each room is made, and its active share from the entire dataset is studied. Here the user's interest share of the rooms is analysed by analysing the </a:t>
            </a:r>
            <a:r>
              <a:rPr lang="en-IN" b="1" dirty="0"/>
              <a:t>trends</a:t>
            </a:r>
            <a:r>
              <a:rPr lang="en-IN" dirty="0"/>
              <a:t> in the </a:t>
            </a:r>
            <a:r>
              <a:rPr lang="en-IN" b="1" dirty="0"/>
              <a:t>market</a:t>
            </a:r>
            <a:r>
              <a:rPr lang="en-IN" dirty="0"/>
              <a:t> according to it can help the investor to swing the </a:t>
            </a:r>
            <a:r>
              <a:rPr lang="en-IN" b="1" dirty="0"/>
              <a:t>cash flow </a:t>
            </a:r>
            <a:r>
              <a:rPr lang="en-IN" dirty="0"/>
              <a:t>which can be useful to overcome the </a:t>
            </a:r>
            <a:r>
              <a:rPr lang="en-IN" b="1" dirty="0"/>
              <a:t>stiff competition </a:t>
            </a:r>
            <a:r>
              <a:rPr lang="en-IN" dirty="0"/>
              <a:t>in the market by setting up the correct </a:t>
            </a:r>
            <a:r>
              <a:rPr lang="en-IN" b="1" dirty="0"/>
              <a:t>market strategy.</a:t>
            </a:r>
          </a:p>
        </p:txBody>
      </p:sp>
      <p:sp>
        <p:nvSpPr>
          <p:cNvPr id="4" name="Slide Number Placeholder 3"/>
          <p:cNvSpPr>
            <a:spLocks noGrp="1"/>
          </p:cNvSpPr>
          <p:nvPr>
            <p:ph type="sldNum" sz="quarter" idx="5"/>
          </p:nvPr>
        </p:nvSpPr>
        <p:spPr/>
        <p:txBody>
          <a:bodyPr/>
          <a:lstStyle/>
          <a:p>
            <a:fld id="{74428BDD-93AD-4C90-87FE-D9FD3671C2FC}" type="slidenum">
              <a:rPr lang="en-IN" smtClean="0"/>
              <a:t>20</a:t>
            </a:fld>
            <a:endParaRPr lang="en-I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IN" altLang="en-US" dirty="0"/>
              <a:t>1. A rich user interface is developed to enhance the user experience . </a:t>
            </a:r>
          </a:p>
          <a:p>
            <a:r>
              <a:rPr lang="en-IN" altLang="en-US" dirty="0"/>
              <a:t>2. The graphical user interface is developed with the help of python </a:t>
            </a:r>
            <a:r>
              <a:rPr lang="en-IN" altLang="en-US" dirty="0" err="1"/>
              <a:t>Tkinter</a:t>
            </a:r>
            <a:r>
              <a:rPr lang="en-IN" altLang="en-US" dirty="0"/>
              <a:t>.</a:t>
            </a:r>
          </a:p>
          <a:p>
            <a:r>
              <a:rPr lang="en-IN" altLang="en-US" dirty="0"/>
              <a:t>3. Multiple options are provided to the user to choose their requirements and the final outcome is generated by a voting classifier.</a:t>
            </a:r>
          </a:p>
          <a:p>
            <a:r>
              <a:rPr lang="en-IN" altLang="en-US" dirty="0"/>
              <a:t>4. A reset button is provided to input a new value.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4428BDD-93AD-4C90-87FE-D9FD3671C2FC}" type="slidenum">
              <a:rPr lang="en-IN" smtClean="0"/>
              <a:t>2</a:t>
            </a:fld>
            <a:endParaRPr lang="en-I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4428BDD-93AD-4C90-87FE-D9FD3671C2FC}" type="slidenum">
              <a:rPr lang="en-IN" smtClean="0"/>
              <a:t>22</a:t>
            </a:fld>
            <a:endParaRPr lang="en-I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t>In order to build stacking method to we must define two things: a </a:t>
            </a:r>
            <a:r>
              <a:rPr lang="en-US" b="1" dirty="0"/>
              <a:t>meta classifier </a:t>
            </a:r>
            <a:r>
              <a:rPr lang="en-US" dirty="0"/>
              <a:t>that we want it to ensemble with and the </a:t>
            </a:r>
            <a:r>
              <a:rPr lang="en-US" b="1" dirty="0"/>
              <a:t>weak learners </a:t>
            </a:r>
            <a:r>
              <a:rPr lang="en-US" dirty="0"/>
              <a:t>L. Here the weak Learners used in this proposed framework are Logistic Regression, Extra Tree, Stochastic Gradient Descent, Naïve Bayes, SVM and K-NN. The meta classifier that we use is the voting classifier which performs soft voting in order to get desired outcome in this framework.</a:t>
            </a:r>
          </a:p>
          <a:p>
            <a:endParaRPr lang="en-US" dirty="0"/>
          </a:p>
          <a:p>
            <a:r>
              <a:rPr lang="en-IN" dirty="0"/>
              <a:t>As shown in the Fig. 10 comparison of various machine learning algorithm along with the ensemble technique is made. By using a voting classifier, we can see that there is an improvement in the accuracy and precision is enhanced. Here the overall efficiency of the system is optimized.</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428BDD-93AD-4C90-87FE-D9FD3671C2FC}" type="slidenum">
              <a:rPr lang="en-IN" smtClean="0"/>
              <a:t>24</a:t>
            </a:fld>
            <a:endParaRPr lang="en-I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dirty="0"/>
              <a:t>Reference Link : </a:t>
            </a:r>
          </a:p>
          <a:p>
            <a:r>
              <a:rPr lang="en-IN" dirty="0">
                <a:hlinkClick r:id="rId3"/>
              </a:rPr>
              <a:t>http://www.ijstr.org/final-print/apr2020/Applied-Research-On-House-Price-Prediction-Using-Diverse-Machine-Learning-Techniques.pdf</a:t>
            </a:r>
            <a:endParaRPr lang="en-IN" dirty="0"/>
          </a:p>
        </p:txBody>
      </p:sp>
      <p:sp>
        <p:nvSpPr>
          <p:cNvPr id="4" name="Slide Number Placeholder 3"/>
          <p:cNvSpPr>
            <a:spLocks noGrp="1"/>
          </p:cNvSpPr>
          <p:nvPr>
            <p:ph type="sldNum" sz="quarter" idx="5"/>
          </p:nvPr>
        </p:nvSpPr>
        <p:spPr/>
        <p:txBody>
          <a:bodyPr/>
          <a:lstStyle/>
          <a:p>
            <a:fld id="{74428BDD-93AD-4C90-87FE-D9FD3671C2FC}" type="slidenum">
              <a:rPr lang="en-IN" smtClean="0"/>
              <a:t>25</a:t>
            </a:fld>
            <a:endParaRPr lang="en-I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dirty="0">
                <a:solidFill>
                  <a:schemeClr val="tx1"/>
                </a:solidFill>
                <a:latin typeface="+mn-lt"/>
                <a:ea typeface="+mn-ea"/>
                <a:cs typeface="+mn-cs"/>
              </a:rPr>
              <a:t>Software Requirements:</a:t>
            </a: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IN" altLang="en-US" sz="1200" kern="1200" dirty="0">
                <a:solidFill>
                  <a:schemeClr val="tx1"/>
                </a:solidFill>
                <a:latin typeface="+mn-lt"/>
                <a:ea typeface="+mn-ea"/>
                <a:cs typeface="+mn-cs"/>
              </a:rPr>
              <a:t>1. </a:t>
            </a:r>
            <a:r>
              <a:rPr lang="en-US" sz="1200" kern="1200" dirty="0">
                <a:solidFill>
                  <a:schemeClr val="tx1"/>
                </a:solidFill>
                <a:latin typeface="+mn-lt"/>
                <a:ea typeface="+mn-ea"/>
                <a:cs typeface="+mn-cs"/>
              </a:rPr>
              <a:t>The Jupyter Notebook is an open source web application that you can use to create and share documents that contain live code, equations,    visualizations, and text. </a:t>
            </a:r>
            <a:endParaRPr lang="en-IN" alt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IN" altLang="en-US" sz="1200" kern="1200" dirty="0">
                <a:solidFill>
                  <a:schemeClr val="tx1"/>
                </a:solidFill>
                <a:latin typeface="+mn-lt"/>
                <a:ea typeface="+mn-ea"/>
                <a:cs typeface="+mn-cs"/>
              </a:rPr>
              <a:t>2. </a:t>
            </a:r>
            <a:r>
              <a:rPr lang="en-US" sz="1200" kern="1200" dirty="0">
                <a:solidFill>
                  <a:schemeClr val="tx1"/>
                </a:solidFill>
                <a:latin typeface="+mn-lt"/>
                <a:ea typeface="+mn-ea"/>
                <a:cs typeface="+mn-cs"/>
              </a:rPr>
              <a:t>A 32-bit operating system is a minimum requirement, for optimum results 64-bit operating system is needed.</a:t>
            </a:r>
          </a:p>
          <a:p>
            <a:pPr marL="0" marR="0" lvl="0" indent="0" algn="l" defTabSz="914400" rtl="0" eaLnBrk="1" fontAlgn="auto" latinLnBrk="0" hangingPunct="1">
              <a:lnSpc>
                <a:spcPct val="100000"/>
              </a:lnSpc>
              <a:spcBef>
                <a:spcPts val="0"/>
              </a:spcBef>
              <a:spcAft>
                <a:spcPts val="0"/>
              </a:spcAft>
              <a:buClrTx/>
              <a:buSzTx/>
              <a:buFontTx/>
              <a:buNone/>
              <a:defRPr/>
            </a:pPr>
            <a:endParaRPr lang="en-US"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dirty="0">
                <a:solidFill>
                  <a:schemeClr val="tx1"/>
                </a:solidFill>
                <a:latin typeface="+mn-lt"/>
                <a:ea typeface="+mn-ea"/>
                <a:cs typeface="+mn-cs"/>
              </a:rPr>
              <a:t>Hardware requirements: </a:t>
            </a:r>
          </a:p>
          <a:p>
            <a:pPr marL="0" marR="0" lvl="0" indent="0" algn="l" defTabSz="914400" rtl="0" eaLnBrk="1" fontAlgn="auto" latinLnBrk="0" hangingPunct="1">
              <a:lnSpc>
                <a:spcPct val="100000"/>
              </a:lnSpc>
              <a:spcBef>
                <a:spcPts val="0"/>
              </a:spcBef>
              <a:spcAft>
                <a:spcPts val="0"/>
              </a:spcAft>
              <a:buClrTx/>
              <a:buSzTx/>
              <a:buFontTx/>
              <a:buNone/>
              <a:defRPr/>
            </a:pPr>
            <a:endParaRPr lang="en-US"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IN" altLang="en-US" sz="1200" kern="1200" dirty="0">
                <a:solidFill>
                  <a:schemeClr val="tx1"/>
                </a:solidFill>
                <a:latin typeface="+mn-lt"/>
                <a:ea typeface="+mn-ea"/>
                <a:cs typeface="+mn-cs"/>
              </a:rPr>
              <a:t>1. </a:t>
            </a:r>
            <a:r>
              <a:rPr lang="en-US" sz="1200" kern="1200" dirty="0">
                <a:solidFill>
                  <a:schemeClr val="tx1"/>
                </a:solidFill>
                <a:latin typeface="+mn-lt"/>
                <a:ea typeface="+mn-ea"/>
                <a:cs typeface="+mn-cs"/>
              </a:rPr>
              <a:t>Internet access to download the files from Cloud or a USB drive containing all of the files you need . </a:t>
            </a:r>
            <a:endParaRPr lang="en-US"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IN" altLang="en-US" sz="1200" kern="1200" dirty="0">
                <a:solidFill>
                  <a:schemeClr val="tx1"/>
                </a:solidFill>
                <a:latin typeface="+mn-lt"/>
                <a:ea typeface="+mn-ea"/>
                <a:cs typeface="+mn-cs"/>
              </a:rPr>
              <a:t>2. A minimum of 10GB free disk space.</a:t>
            </a:r>
          </a:p>
          <a:p>
            <a:pPr marL="0" marR="0" lvl="0" indent="0" algn="l" defTabSz="914400" rtl="0" eaLnBrk="1" fontAlgn="auto" latinLnBrk="0" hangingPunct="1">
              <a:lnSpc>
                <a:spcPct val="100000"/>
              </a:lnSpc>
              <a:spcBef>
                <a:spcPts val="0"/>
              </a:spcBef>
              <a:spcAft>
                <a:spcPts val="0"/>
              </a:spcAft>
              <a:buClrTx/>
              <a:buSzTx/>
              <a:buFontTx/>
              <a:buNone/>
              <a:defRPr/>
            </a:pPr>
            <a:endParaRPr lang="en-US" sz="1200" b="1"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b="1" kern="1200" dirty="0">
                <a:solidFill>
                  <a:schemeClr val="tx1"/>
                </a:solidFill>
                <a:latin typeface="+mn-lt"/>
                <a:ea typeface="+mn-ea"/>
                <a:cs typeface="+mn-cs"/>
              </a:rPr>
              <a:t>Work Distribution For the Proposed Model : </a:t>
            </a: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latin typeface="+mn-lt"/>
                <a:ea typeface="+mn-ea"/>
                <a:cs typeface="+mn-cs"/>
              </a:rPr>
              <a:t>1) Using SRM  Facilities :</a:t>
            </a: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latin typeface="+mn-lt"/>
                <a:ea typeface="+mn-ea"/>
                <a:cs typeface="+mn-cs"/>
              </a:rPr>
              <a:t>      a.  IEEE reference for previous IEEE research paper extraction </a:t>
            </a: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latin typeface="+mn-lt"/>
                <a:ea typeface="+mn-ea"/>
                <a:cs typeface="+mn-cs"/>
              </a:rPr>
              <a:t>      b.  SRM CSE library resources</a:t>
            </a: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latin typeface="+mn-lt"/>
                <a:ea typeface="+mn-ea"/>
                <a:cs typeface="+mn-cs"/>
              </a:rPr>
              <a:t>      c.  Guide consultation</a:t>
            </a:r>
          </a:p>
          <a:p>
            <a:pPr marL="0" marR="0" lvl="0" indent="0" algn="l" defTabSz="914400" rtl="0" eaLnBrk="1" fontAlgn="auto" latinLnBrk="0" hangingPunct="1">
              <a:lnSpc>
                <a:spcPct val="100000"/>
              </a:lnSpc>
              <a:spcBef>
                <a:spcPts val="0"/>
              </a:spcBef>
              <a:spcAft>
                <a:spcPts val="0"/>
              </a:spcAft>
              <a:buClrTx/>
              <a:buSzTx/>
              <a:buFontTx/>
              <a:buNone/>
              <a:defRPr/>
            </a:pPr>
            <a:endParaRPr lang="en-US" sz="1200" kern="120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latin typeface="+mn-lt"/>
                <a:ea typeface="+mn-ea"/>
                <a:cs typeface="+mn-cs"/>
              </a:rPr>
              <a:t>2) Using External Facilities :</a:t>
            </a: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dirty="0">
                <a:solidFill>
                  <a:schemeClr val="tx1"/>
                </a:solidFill>
                <a:latin typeface="+mn-lt"/>
                <a:ea typeface="+mn-ea"/>
                <a:cs typeface="+mn-cs"/>
              </a:rPr>
              <a:t>      a. dataset</a:t>
            </a:r>
          </a:p>
          <a:p>
            <a:r>
              <a:rPr lang="en-IN" dirty="0"/>
              <a:t>      b. </a:t>
            </a:r>
            <a:r>
              <a:rPr lang="en-US" sz="1200" kern="1200" dirty="0" err="1">
                <a:solidFill>
                  <a:schemeClr val="tx1"/>
                </a:solidFill>
                <a:latin typeface="+mn-lt"/>
                <a:ea typeface="+mn-ea"/>
                <a:cs typeface="+mn-cs"/>
              </a:rPr>
              <a:t>Jupyter</a:t>
            </a:r>
            <a:r>
              <a:rPr lang="en-US" sz="1200" kern="1200" dirty="0">
                <a:solidFill>
                  <a:schemeClr val="tx1"/>
                </a:solidFill>
                <a:latin typeface="+mn-lt"/>
                <a:ea typeface="+mn-ea"/>
                <a:cs typeface="+mn-cs"/>
              </a:rPr>
              <a:t> Notebook tool, Article references</a:t>
            </a:r>
            <a:endParaRPr lang="en-IN" dirty="0"/>
          </a:p>
          <a:p>
            <a:r>
              <a:rPr lang="en-IN" dirty="0"/>
              <a:t>      c. </a:t>
            </a:r>
            <a:r>
              <a:rPr lang="en-US" sz="1200" kern="1200" dirty="0">
                <a:solidFill>
                  <a:schemeClr val="tx1"/>
                </a:solidFill>
                <a:latin typeface="+mn-lt"/>
                <a:ea typeface="+mn-ea"/>
                <a:cs typeface="+mn-cs"/>
              </a:rPr>
              <a:t>Area wise study for data validation</a:t>
            </a:r>
          </a:p>
          <a:p>
            <a:r>
              <a:rPr lang="en-US" sz="1200" kern="1200" dirty="0">
                <a:solidFill>
                  <a:schemeClr val="tx1"/>
                </a:solidFill>
                <a:latin typeface="+mn-lt"/>
                <a:ea typeface="+mn-ea"/>
                <a:cs typeface="+mn-cs"/>
              </a:rPr>
              <a:t>      </a:t>
            </a:r>
            <a:r>
              <a:rPr lang="en-IN" altLang="en-US" sz="1200" kern="1200" dirty="0">
                <a:solidFill>
                  <a:schemeClr val="tx1"/>
                </a:solidFill>
                <a:latin typeface="+mn-lt"/>
                <a:ea typeface="+mn-ea"/>
                <a:cs typeface="+mn-cs"/>
              </a:rPr>
              <a:t>d. Coursera for learning purposes.</a:t>
            </a:r>
          </a:p>
        </p:txBody>
      </p:sp>
      <p:sp>
        <p:nvSpPr>
          <p:cNvPr id="4" name="Slide Number Placeholder 3"/>
          <p:cNvSpPr>
            <a:spLocks noGrp="1"/>
          </p:cNvSpPr>
          <p:nvPr>
            <p:ph type="sldNum" sz="quarter" idx="5"/>
          </p:nvPr>
        </p:nvSpPr>
        <p:spPr/>
        <p:txBody>
          <a:bodyPr/>
          <a:lstStyle/>
          <a:p>
            <a:fld id="{74428BDD-93AD-4C90-87FE-D9FD3671C2FC}" type="slidenum">
              <a:rPr lang="en-IN" smtClean="0"/>
              <a:t>26</a:t>
            </a:fld>
            <a:endParaRPr lang="en-I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With the booming civilization and ever-changing market specifications, it is essential to know the market drifts. Today prediction of house prices according to the trends is the principal structure of the study. It is compelling for an individual to conjecture the business trends so that he can manage his budgetary requirements according to his needs. Real Estate is an ever-growing business with an expanding society. For an investor, it is essential to comprehend the industrial drifts, which can aid him to underwrite in an accurate way and augment his business throughput. Some- times clients get dupe by the hoax market rate set up the agent due to which the real estate industry is less translucent these days. With an uptick in convince of the dataset, it’s viable for a researcher to develop a model with high accuracy. The previous model with decreased accuracy and overfitting of data reduces the efficiency, whereas the proposed system resolves such issues and renders a more reliable and enhanced model with a rich user interface. The foremost intention of this design is to promote a comprehensive design that is </a:t>
            </a:r>
            <a:r>
              <a:rPr lang="en-IN" dirty="0" err="1"/>
              <a:t>advantageousfor</a:t>
            </a:r>
            <a:r>
              <a:rPr lang="en-IN" dirty="0"/>
              <a:t> a business society as well as an individual, which is the main nub of this examination. This design is dedicated to serving a client by diminishing his fieldwork furthermore extricate his time and money. Models are acquainted in several machine learning algorithms such as Extra Tree, SVM, KNN, Naive Bayes, Logistic Regression, Stochastic Gradient Descent, and they are coupled by executing the stacking procedure.</a:t>
            </a:r>
          </a:p>
        </p:txBody>
      </p:sp>
      <p:sp>
        <p:nvSpPr>
          <p:cNvPr id="4" name="Slide Number Placeholder 3"/>
          <p:cNvSpPr>
            <a:spLocks noGrp="1"/>
          </p:cNvSpPr>
          <p:nvPr>
            <p:ph type="sldNum" sz="quarter" idx="5"/>
          </p:nvPr>
        </p:nvSpPr>
        <p:spPr/>
        <p:txBody>
          <a:bodyPr/>
          <a:lstStyle/>
          <a:p>
            <a:fld id="{74428BDD-93AD-4C90-87FE-D9FD3671C2FC}" type="slidenum">
              <a:rPr lang="en-IN" smtClean="0"/>
              <a:t>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b="1" dirty="0"/>
              <a:t>Real Estate's contribution to the Indian economy is expected to be 13% of India's GDP by 2025 which would play a pivotal part in the advancement of the country. </a:t>
            </a:r>
            <a:r>
              <a:rPr lang="en-IN" b="0" dirty="0"/>
              <a:t>The germination in real estate grants India with its much-needed infrastructure requirements</a:t>
            </a:r>
            <a:r>
              <a:rPr lang="en-IN" b="1" dirty="0"/>
              <a:t>. The real estate enterprise ranks third among the 14 influential sectors of the Indian economy</a:t>
            </a:r>
            <a:r>
              <a:rPr lang="en-IN" b="0" dirty="0"/>
              <a:t>. Many Real Estate companies are facing breakdown in the market due to lack of such analysis and this could also lead to disruption in countries economy as Real Estate sector contributes significantly. A fallout of the real estate industry could lead to a global economic meltdown similar to the 2008 recession. </a:t>
            </a:r>
          </a:p>
          <a:p>
            <a:pPr algn="just"/>
            <a:endParaRPr lang="en-IN" b="0" dirty="0"/>
          </a:p>
          <a:p>
            <a:pPr algn="just"/>
            <a:r>
              <a:rPr lang="en-IN" b="1" dirty="0"/>
              <a:t>The market is evolving day by day, today a lot of software giants are shifting towards Artificial intelligence for better decision-making and resolving some complicated difficulties in real world using the data accessible in ample quantity. </a:t>
            </a:r>
            <a:r>
              <a:rPr lang="en-IN" b="0" dirty="0"/>
              <a:t>Today machine learning is applied in various sectors hence integrating it with the Real Estate sector can help an investor to intensify his business throughput also support an individual to shape his budgetary needs according to his requirements. For making it convenient to the majority of the people a user friendly Graphical User Interface (GUI) is deployed.</a:t>
            </a:r>
          </a:p>
          <a:p>
            <a:pPr algn="just"/>
            <a:endParaRPr lang="en-IN" b="0" dirty="0"/>
          </a:p>
          <a:p>
            <a:pPr algn="just"/>
            <a:r>
              <a:rPr lang="en-IN" b="0" dirty="0"/>
              <a:t>With the growth in real estate, there is a need for a model that could satisfy the business as well as individual needs. Developing a model with high throughput will provide the higher technical potential to dramatically reduce the risk of the downfall of the real estate industry with spontaneous analytics and higher accuracy of results. This project involves the implementation of an ensemble learning method to provide more accurate and precise outcome. </a:t>
            </a:r>
          </a:p>
        </p:txBody>
      </p:sp>
      <p:sp>
        <p:nvSpPr>
          <p:cNvPr id="4" name="Slide Number Placeholder 3"/>
          <p:cNvSpPr>
            <a:spLocks noGrp="1"/>
          </p:cNvSpPr>
          <p:nvPr>
            <p:ph type="sldNum" sz="quarter" idx="5"/>
          </p:nvPr>
        </p:nvSpPr>
        <p:spPr/>
        <p:txBody>
          <a:bodyPr/>
          <a:lstStyle/>
          <a:p>
            <a:fld id="{74428BDD-93AD-4C90-87FE-D9FD3671C2FC}" type="slidenum">
              <a:rPr lang="en-IN" smtClean="0"/>
              <a:t>5</a:t>
            </a:fld>
            <a:endParaRPr lang="en-I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IN" b="1" dirty="0"/>
              <a:t>[1] Base Paper Link </a:t>
            </a:r>
            <a:r>
              <a:rPr lang="en-IN" dirty="0"/>
              <a:t>- </a:t>
            </a:r>
            <a:r>
              <a:rPr lang="en-IN" dirty="0">
                <a:solidFill>
                  <a:srgbClr val="0563C1"/>
                </a:solidFill>
                <a:hlinkClick r:id="rId3" tooltip="https://ieeexplore.ieee.org/document/8310610"/>
              </a:rPr>
              <a:t>https://ieeexplore.ieee.org/document/8310610</a:t>
            </a:r>
            <a:endParaRPr lang="en-IN" dirty="0"/>
          </a:p>
          <a:p>
            <a:endParaRPr lang="en-IN" dirty="0"/>
          </a:p>
        </p:txBody>
      </p:sp>
      <p:sp>
        <p:nvSpPr>
          <p:cNvPr id="4" name="Slide Number Placeholder 3"/>
          <p:cNvSpPr>
            <a:spLocks noGrp="1"/>
          </p:cNvSpPr>
          <p:nvPr>
            <p:ph type="sldNum" sz="quarter" idx="5"/>
          </p:nvPr>
        </p:nvSpPr>
        <p:spPr/>
        <p:txBody>
          <a:bodyPr/>
          <a:lstStyle/>
          <a:p>
            <a:fld id="{74428BDD-93AD-4C90-87FE-D9FD3671C2FC}" type="slidenum">
              <a:rPr lang="en-IN" smtClean="0"/>
              <a:t>6</a:t>
            </a:fld>
            <a:endParaRPr lang="en-I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74428BDD-93AD-4C90-87FE-D9FD3671C2FC}" type="slidenum">
              <a:rPr lang="en-IN" smtClean="0"/>
              <a:t>7</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4428BDD-93AD-4C90-87FE-D9FD3671C2FC}" type="slidenum">
              <a:rPr lang="en-IN" smtClean="0"/>
              <a:t>8</a:t>
            </a:fld>
            <a:endParaRPr lang="en-I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74428BDD-93AD-4C90-87FE-D9FD3671C2FC}" type="slidenum">
              <a:rPr lang="en-IN" smtClean="0"/>
              <a:t>9</a:t>
            </a:fld>
            <a:endParaRPr lang="en-I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t>1) Initially data had null values which was dropped using </a:t>
            </a:r>
            <a:r>
              <a:rPr lang="en-IN" b="1" dirty="0"/>
              <a:t>drop.na() </a:t>
            </a:r>
            <a:r>
              <a:rPr lang="en-IN" dirty="0"/>
              <a:t>method in python. Data was </a:t>
            </a:r>
            <a:r>
              <a:rPr lang="en-IN" b="1" dirty="0"/>
              <a:t>formatted and structured </a:t>
            </a:r>
            <a:r>
              <a:rPr lang="en-IN" dirty="0"/>
              <a:t>in order to make it feasible for </a:t>
            </a:r>
            <a:r>
              <a:rPr lang="en-IN" b="1" dirty="0"/>
              <a:t>supervised learning</a:t>
            </a:r>
            <a:r>
              <a:rPr lang="en-IN" dirty="0"/>
              <a:t>. </a:t>
            </a:r>
          </a:p>
          <a:p>
            <a:pPr algn="just"/>
            <a:endParaRPr lang="en-IN" dirty="0"/>
          </a:p>
          <a:p>
            <a:pPr algn="just"/>
            <a:r>
              <a:rPr lang="en-IN" dirty="0"/>
              <a:t>2) Data initially had various data type such that it was difficult to feed this data in </a:t>
            </a:r>
            <a:r>
              <a:rPr lang="en-IN" b="1" dirty="0"/>
              <a:t>machine learning algorithm</a:t>
            </a:r>
            <a:r>
              <a:rPr lang="en-IN" dirty="0"/>
              <a:t>. For instance, </a:t>
            </a:r>
            <a:r>
              <a:rPr lang="en-IN" b="1" dirty="0"/>
              <a:t>Area column had Object datatype </a:t>
            </a:r>
            <a:r>
              <a:rPr lang="en-IN" dirty="0"/>
              <a:t>and it can’t be feed to machine learning algorithm since it </a:t>
            </a:r>
            <a:r>
              <a:rPr lang="en-IN" b="1" dirty="0"/>
              <a:t>process only numerical data</a:t>
            </a:r>
            <a:r>
              <a:rPr lang="en-IN" dirty="0"/>
              <a:t>. Hence a </a:t>
            </a:r>
            <a:r>
              <a:rPr lang="en-IN" b="1" dirty="0"/>
              <a:t>label encoder </a:t>
            </a:r>
            <a:r>
              <a:rPr lang="en-IN" dirty="0"/>
              <a:t>along with the looping statement was used. </a:t>
            </a:r>
          </a:p>
          <a:p>
            <a:pPr algn="just"/>
            <a:endParaRPr lang="en-IN" dirty="0"/>
          </a:p>
          <a:p>
            <a:pPr algn="just"/>
            <a:r>
              <a:rPr lang="en-IN" dirty="0"/>
              <a:t>3) Here in this point, it means that since it is an real time data there were some human errors in the name which lead to outliers in the classification process. For example the area used in the proposed model had </a:t>
            </a:r>
            <a:r>
              <a:rPr lang="en-IN" dirty="0" err="1"/>
              <a:t>Chromepet</a:t>
            </a:r>
            <a:r>
              <a:rPr lang="en-IN" dirty="0"/>
              <a:t> which had different names such as chrmpt, chrompt, </a:t>
            </a:r>
            <a:r>
              <a:rPr lang="en-IN" dirty="0" err="1"/>
              <a:t>chromept</a:t>
            </a:r>
            <a:r>
              <a:rPr lang="en-IN" dirty="0"/>
              <a:t> etc. Which leads to outlier.</a:t>
            </a:r>
          </a:p>
          <a:p>
            <a:pPr algn="just"/>
            <a:endParaRPr lang="en-IN" dirty="0"/>
          </a:p>
          <a:p>
            <a:pPr algn="just"/>
            <a:r>
              <a:rPr lang="en-IN" dirty="0"/>
              <a:t>4) Developing an application with fast data processing and validating it with high accuracy is important for any machine learning algorithm. Hence using cross validation K-fold technique data was iterated in order to process it faster.</a:t>
            </a:r>
          </a:p>
          <a:p>
            <a:pPr algn="just"/>
            <a:endParaRPr lang="en-IN" dirty="0"/>
          </a:p>
          <a:p>
            <a:pPr algn="just"/>
            <a:r>
              <a:rPr lang="en-IN" dirty="0"/>
              <a:t>5) User friendly Interface (GUI) was developed such that it was easy to interpret and use for all age group people and main aim of using such interface is to cover wide range of customer with different knowledge background. </a:t>
            </a:r>
          </a:p>
          <a:p>
            <a:pPr algn="just"/>
            <a:endParaRPr lang="en-IN" dirty="0"/>
          </a:p>
          <a:p>
            <a:pPr algn="just"/>
            <a:r>
              <a:rPr lang="en-IN" dirty="0"/>
              <a:t>6) Integrating GUI with the machine learning algorithm by taking input from the user and understanding there reequipments based model was a challenging task.   </a:t>
            </a:r>
          </a:p>
          <a:p>
            <a:pPr algn="just"/>
            <a:endParaRPr lang="en-IN"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IN" dirty="0"/>
              <a:t>7) Aim is to cover all age group people and make it useful for all.</a:t>
            </a:r>
            <a:r>
              <a:rPr lang="en-IN" sz="1200" dirty="0"/>
              <a:t> Should be available to </a:t>
            </a:r>
            <a:r>
              <a:rPr lang="en-IN" sz="1200" b="1" dirty="0"/>
              <a:t>customer</a:t>
            </a:r>
            <a:r>
              <a:rPr lang="en-IN" sz="1200" dirty="0"/>
              <a:t> with low income in order to reach customer.</a:t>
            </a:r>
          </a:p>
          <a:p>
            <a:endParaRPr lang="en-IN" dirty="0"/>
          </a:p>
        </p:txBody>
      </p:sp>
      <p:sp>
        <p:nvSpPr>
          <p:cNvPr id="4" name="Slide Number Placeholder 3"/>
          <p:cNvSpPr>
            <a:spLocks noGrp="1"/>
          </p:cNvSpPr>
          <p:nvPr>
            <p:ph type="sldNum" sz="quarter" idx="5"/>
          </p:nvPr>
        </p:nvSpPr>
        <p:spPr/>
        <p:txBody>
          <a:bodyPr/>
          <a:lstStyle/>
          <a:p>
            <a:fld id="{74428BDD-93AD-4C90-87FE-D9FD3671C2FC}" type="slidenum">
              <a:rPr lang="en-IN" smtClean="0"/>
              <a:t>10</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B95D616-07D0-43FA-864F-329FBC9D4DFE}" type="datetime1">
              <a:rPr lang="en-US" smtClean="0"/>
              <a:t>8/22/2021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B37FE0-38C1-4C25-A105-341543600F00}" type="datetime1">
              <a:rPr lang="en-US" smtClean="0"/>
              <a:t>8/22/2021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5144B7-715A-4377-A444-0660070721AC}" type="datetime1">
              <a:rPr lang="en-US" smtClean="0"/>
              <a:t>8/22/2021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A63BE7D-8CC0-4D6F-B3DA-E4496A768BF0}" type="datetime1">
              <a:rPr lang="en-US" smtClean="0"/>
              <a:t>8/22/2021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03E8695-1F67-490D-ADE6-5D08A6BDCC16}" type="datetime1">
              <a:rPr lang="en-US" smtClean="0"/>
              <a:t>8/22/2021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7E9C80-C75B-4B75-A6C5-E58A18995148}"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CDA3EC0-E0EF-4A27-91D9-C8E91FC20909}" type="datetime1">
              <a:rPr lang="en-US" smtClean="0"/>
              <a:t>8/22/2021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64B1C0E-9AA9-4D98-AB20-F30436BF7024}" type="datetime1">
              <a:rPr lang="en-US" smtClean="0"/>
              <a:t>8/22/2021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7E9C80-C75B-4B75-A6C5-E58A18995148}"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59E621C-4178-41D7-BD96-1F622B26DA73}" type="datetime1">
              <a:rPr lang="en-US" smtClean="0"/>
              <a:t>8/22/2021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7E9C80-C75B-4B75-A6C5-E58A18995148}"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623BC0-9CD5-4E48-AF14-E28F23C7EFAF}" type="datetime1">
              <a:rPr lang="en-US" smtClean="0"/>
              <a:t>8/22/2021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7E9C80-C75B-4B75-A6C5-E58A18995148}"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1B52397-6516-472F-8ECC-CD3C1D69D19A}" type="datetime1">
              <a:rPr lang="en-US" smtClean="0"/>
              <a:t>8/22/2021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073D2B-C81F-4AC7-85FB-A13D634A5BA5}" type="datetime1">
              <a:rPr lang="en-US" smtClean="0"/>
              <a:t>8/22/2021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7E9C80-C75B-4B75-A6C5-E58A18995148}"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AACFBD-1DCA-447A-98DE-130CFD109B1D}" type="datetime1">
              <a:rPr lang="en-US" smtClean="0"/>
              <a:t>8/22/2021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7E9C80-C75B-4B75-A6C5-E58A18995148}"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xml"/><Relationship Id="rId7" Type="http://schemas.openxmlformats.org/officeDocument/2006/relationships/image" Target="../media/image13.png"/><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12.png"/><Relationship Id="rId5" Type="http://schemas.openxmlformats.org/officeDocument/2006/relationships/image" Target="../media/image1.jpe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4.png"/><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685800" y="2432047"/>
            <a:ext cx="7772400" cy="1555839"/>
          </a:xfrm>
        </p:spPr>
        <p:txBody>
          <a:bodyPr>
            <a:normAutofit fontScale="90000"/>
          </a:bodyPr>
          <a:lstStyle/>
          <a:p>
            <a:r>
              <a:rPr lang="en-IN" b="1" dirty="0">
                <a:ln w="0"/>
                <a:effectLst>
                  <a:outerShdw blurRad="38100" dist="19050" dir="2700000" algn="tl" rotWithShape="0">
                    <a:schemeClr val="dk1">
                      <a:alpha val="40000"/>
                    </a:schemeClr>
                  </a:outerShdw>
                </a:effectLst>
                <a:latin typeface="Calibri (Headings)"/>
              </a:rPr>
              <a:t>Applied Research on House Price Prediction Using Diverse Machine Learning Techniques </a:t>
            </a:r>
            <a:br>
              <a:rPr lang="en-IN" b="1" dirty="0">
                <a:ln w="0"/>
                <a:effectLst>
                  <a:outerShdw blurRad="38100" dist="19050" dir="2700000" algn="tl" rotWithShape="0">
                    <a:schemeClr val="dk1">
                      <a:alpha val="40000"/>
                    </a:schemeClr>
                  </a:outerShdw>
                </a:effectLst>
              </a:rPr>
            </a:br>
            <a:r>
              <a:rPr lang="en-US" dirty="0"/>
              <a:t> </a:t>
            </a:r>
          </a:p>
        </p:txBody>
      </p:sp>
      <p:sp>
        <p:nvSpPr>
          <p:cNvPr id="7" name="Subtitle 6"/>
          <p:cNvSpPr>
            <a:spLocks noGrp="1"/>
          </p:cNvSpPr>
          <p:nvPr>
            <p:ph type="subTitle" idx="1"/>
          </p:nvPr>
        </p:nvSpPr>
        <p:spPr>
          <a:xfrm>
            <a:off x="73660" y="5410200"/>
            <a:ext cx="5491480" cy="1447800"/>
          </a:xfrm>
        </p:spPr>
        <p:txBody>
          <a:bodyPr>
            <a:normAutofit fontScale="92500"/>
          </a:bodyPr>
          <a:lstStyle/>
          <a:p>
            <a:pPr algn="l"/>
            <a:r>
              <a:rPr lang="en-US" sz="2400" dirty="0">
                <a:latin typeface="Calibri" panose="020F0502020204030204" charset="0"/>
                <a:cs typeface="Calibri" panose="020F0502020204030204" charset="0"/>
              </a:rPr>
              <a:t>Maharshi Modi</a:t>
            </a:r>
          </a:p>
          <a:p>
            <a:pPr algn="l"/>
            <a:r>
              <a:rPr lang="en-US" sz="2400" dirty="0">
                <a:latin typeface="Calibri" panose="020F0502020204030204" charset="0"/>
                <a:cs typeface="Calibri" panose="020F0502020204030204" charset="0"/>
              </a:rPr>
              <a:t>Ayush Sharma</a:t>
            </a:r>
          </a:p>
          <a:p>
            <a:pPr algn="l"/>
            <a:r>
              <a:rPr lang="en-US" sz="2400" b="1" i="1" dirty="0">
                <a:latin typeface="Calibri" panose="020F0502020204030204" charset="0"/>
                <a:cs typeface="Calibri" panose="020F0502020204030204" charset="0"/>
              </a:rPr>
              <a:t>Guide - Dr. P. Madhavan (</a:t>
            </a:r>
            <a:r>
              <a:rPr lang="en-IN" sz="2400" b="1" i="1" dirty="0">
                <a:latin typeface="Calibri" panose="020F0502020204030204" charset="0"/>
                <a:cs typeface="Calibri" panose="020F0502020204030204" charset="0"/>
              </a:rPr>
              <a:t>Associate Professor)</a:t>
            </a:r>
            <a:r>
              <a:rPr lang="en-US" sz="2400" dirty="0">
                <a:latin typeface="Calibri" panose="020F0502020204030204" charset="0"/>
                <a:cs typeface="Calibri" panose="020F0502020204030204" charset="0"/>
              </a:rPr>
              <a:t>  </a:t>
            </a:r>
          </a:p>
        </p:txBody>
      </p:sp>
      <p:pic>
        <p:nvPicPr>
          <p:cNvPr id="8" name="image2.jpeg"/>
          <p:cNvPicPr/>
          <p:nvPr/>
        </p:nvPicPr>
        <p:blipFill>
          <a:blip r:embed="rId3"/>
          <a:srcRect/>
          <a:stretch>
            <a:fillRect/>
          </a:stretch>
        </p:blipFill>
        <p:spPr bwMode="auto">
          <a:xfrm>
            <a:off x="228600" y="553353"/>
            <a:ext cx="2237740" cy="755015"/>
          </a:xfrm>
          <a:prstGeom prst="rect">
            <a:avLst/>
          </a:prstGeom>
          <a:noFill/>
          <a:ln w="9525">
            <a:noFill/>
            <a:miter lim="800000"/>
            <a:headEnd/>
            <a:tailEnd/>
          </a:ln>
        </p:spPr>
      </p:pic>
      <p:sp>
        <p:nvSpPr>
          <p:cNvPr id="9" name="Rectangle 8"/>
          <p:cNvSpPr/>
          <p:nvPr/>
        </p:nvSpPr>
        <p:spPr>
          <a:xfrm>
            <a:off x="2819400" y="457200"/>
            <a:ext cx="6172200" cy="1200329"/>
          </a:xfrm>
          <a:prstGeom prst="rect">
            <a:avLst/>
          </a:prstGeom>
        </p:spPr>
        <p:txBody>
          <a:bodyPr wrap="square">
            <a:spAutoFit/>
          </a:bodyPr>
          <a:lstStyle/>
          <a:p>
            <a:pPr algn="ctr"/>
            <a:r>
              <a:rPr lang="en-US" b="1" dirty="0"/>
              <a:t>SRM INSTITUTE OF SCIENCE AND TECHNOLOGY </a:t>
            </a:r>
            <a:endParaRPr lang="en-US" dirty="0"/>
          </a:p>
          <a:p>
            <a:pPr algn="ctr"/>
            <a:r>
              <a:rPr lang="en-US" b="1" dirty="0"/>
              <a:t>FACULTY OF ENGINEERING AND TECHNOLOGY</a:t>
            </a:r>
            <a:endParaRPr lang="en-US" dirty="0"/>
          </a:p>
          <a:p>
            <a:pPr algn="ctr"/>
            <a:r>
              <a:rPr lang="en-US" b="1" dirty="0"/>
              <a:t>DEPARTMENT OF COMPUTER SCIENCE AND ENGINEERING</a:t>
            </a:r>
            <a:endParaRPr lang="en-US" dirty="0"/>
          </a:p>
          <a:p>
            <a:pPr algn="ctr"/>
            <a:r>
              <a:rPr lang="en-US" b="1" dirty="0"/>
              <a:t>15CS496L MAJOR PROJECT </a:t>
            </a:r>
            <a:endParaRPr lang="en-US" dirty="0"/>
          </a:p>
        </p:txBody>
      </p:sp>
      <p:sp>
        <p:nvSpPr>
          <p:cNvPr id="2" name="Slide Number Placeholder 1"/>
          <p:cNvSpPr>
            <a:spLocks noGrp="1"/>
          </p:cNvSpPr>
          <p:nvPr>
            <p:ph type="sldNum" sz="quarter" idx="12"/>
          </p:nvPr>
        </p:nvSpPr>
        <p:spPr/>
        <p:txBody>
          <a:bodyPr/>
          <a:lstStyle/>
          <a:p>
            <a:fld id="{4F7E9C80-C75B-4B75-A6C5-E58A18995148}" type="slidenum">
              <a:rPr lang="en-US" b="1" smtClean="0">
                <a:solidFill>
                  <a:schemeClr val="tx1"/>
                </a:solidFill>
              </a:rPr>
              <a:t>1</a:t>
            </a:fld>
            <a:endParaRPr lang="en-US"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b="1" dirty="0"/>
              <a:t>Challenges Involved</a:t>
            </a:r>
          </a:p>
        </p:txBody>
      </p:sp>
      <p:sp>
        <p:nvSpPr>
          <p:cNvPr id="3" name="Content Placeholder 2"/>
          <p:cNvSpPr>
            <a:spLocks noGrp="1"/>
          </p:cNvSpPr>
          <p:nvPr>
            <p:ph idx="1"/>
          </p:nvPr>
        </p:nvSpPr>
        <p:spPr>
          <a:xfrm>
            <a:off x="266700" y="1419833"/>
            <a:ext cx="8610600" cy="5301642"/>
          </a:xfrm>
        </p:spPr>
        <p:txBody>
          <a:bodyPr>
            <a:normAutofit/>
          </a:bodyPr>
          <a:lstStyle/>
          <a:p>
            <a:pPr algn="just">
              <a:lnSpc>
                <a:spcPct val="150000"/>
              </a:lnSpc>
              <a:buFont typeface="+mj-lt"/>
              <a:buAutoNum type="arabicPeriod"/>
            </a:pPr>
            <a:r>
              <a:rPr lang="en-IN" sz="1600" dirty="0">
                <a:latin typeface="+mj-lt"/>
              </a:rPr>
              <a:t>Initially the data was </a:t>
            </a:r>
            <a:r>
              <a:rPr lang="en-IN" sz="1600" b="1" dirty="0">
                <a:latin typeface="+mj-lt"/>
              </a:rPr>
              <a:t>semi-structured</a:t>
            </a:r>
            <a:r>
              <a:rPr lang="en-IN" sz="1600" dirty="0">
                <a:latin typeface="+mj-lt"/>
              </a:rPr>
              <a:t> and the data had </a:t>
            </a:r>
            <a:r>
              <a:rPr lang="en-IN" sz="1600" b="1" dirty="0">
                <a:latin typeface="+mj-lt"/>
              </a:rPr>
              <a:t>null values </a:t>
            </a:r>
            <a:r>
              <a:rPr lang="en-IN" sz="1600" dirty="0">
                <a:latin typeface="+mj-lt"/>
              </a:rPr>
              <a:t>which resulted in the anomalies and outliers while data processing.</a:t>
            </a:r>
          </a:p>
          <a:p>
            <a:pPr algn="just">
              <a:lnSpc>
                <a:spcPct val="150000"/>
              </a:lnSpc>
              <a:buFont typeface="+mj-lt"/>
              <a:buAutoNum type="arabicPeriod"/>
            </a:pPr>
            <a:r>
              <a:rPr lang="en-IN" sz="1600" dirty="0">
                <a:latin typeface="+mj-lt"/>
              </a:rPr>
              <a:t>Initially the dataset had some column with string and varchar datatype. In order to process data in machine learning algorithm appropriate </a:t>
            </a:r>
            <a:r>
              <a:rPr lang="en-IN" sz="1600" b="1" dirty="0">
                <a:latin typeface="+mj-lt"/>
              </a:rPr>
              <a:t>label encoding </a:t>
            </a:r>
            <a:r>
              <a:rPr lang="en-IN" sz="1600" dirty="0">
                <a:latin typeface="+mj-lt"/>
              </a:rPr>
              <a:t>was done for classification. </a:t>
            </a:r>
          </a:p>
          <a:p>
            <a:pPr algn="just">
              <a:lnSpc>
                <a:spcPct val="150000"/>
              </a:lnSpc>
              <a:buFont typeface="+mj-lt"/>
              <a:buAutoNum type="arabicPeriod"/>
            </a:pPr>
            <a:r>
              <a:rPr lang="en-IN" sz="1600" dirty="0">
                <a:latin typeface="+mj-lt"/>
              </a:rPr>
              <a:t>Since it’s a real time data, the area name had some </a:t>
            </a:r>
            <a:r>
              <a:rPr lang="en-IN" sz="1600" b="1" dirty="0">
                <a:latin typeface="+mj-lt"/>
              </a:rPr>
              <a:t>common human errors </a:t>
            </a:r>
            <a:r>
              <a:rPr lang="en-IN" sz="1600" dirty="0">
                <a:latin typeface="+mj-lt"/>
              </a:rPr>
              <a:t>and while data processing there classification lead to outliers. Hence, Classification the data of similar name was done in order to reduce the latency of the areas and filtering the data.</a:t>
            </a:r>
          </a:p>
          <a:p>
            <a:pPr algn="just">
              <a:lnSpc>
                <a:spcPct val="150000"/>
              </a:lnSpc>
              <a:buFont typeface="+mj-lt"/>
              <a:buAutoNum type="arabicPeriod"/>
            </a:pPr>
            <a:r>
              <a:rPr lang="en-IN" sz="1600" dirty="0">
                <a:latin typeface="+mj-lt"/>
              </a:rPr>
              <a:t> Model was developed in-order to withstand the real time data and </a:t>
            </a:r>
            <a:r>
              <a:rPr lang="en-IN" sz="1600" b="1" dirty="0">
                <a:latin typeface="+mj-lt"/>
              </a:rPr>
              <a:t>fast processing </a:t>
            </a:r>
            <a:r>
              <a:rPr lang="en-IN" sz="1600" dirty="0">
                <a:latin typeface="+mj-lt"/>
              </a:rPr>
              <a:t>of the data with </a:t>
            </a:r>
            <a:r>
              <a:rPr lang="en-IN" sz="1600" b="1" dirty="0">
                <a:latin typeface="+mj-lt"/>
              </a:rPr>
              <a:t>high accuracy </a:t>
            </a:r>
            <a:r>
              <a:rPr lang="en-IN" sz="1600" dirty="0">
                <a:latin typeface="+mj-lt"/>
              </a:rPr>
              <a:t>which was the main crux in order to increase the </a:t>
            </a:r>
            <a:r>
              <a:rPr lang="en-IN" sz="1600" b="1" dirty="0">
                <a:latin typeface="+mj-lt"/>
              </a:rPr>
              <a:t>efficiency</a:t>
            </a:r>
            <a:r>
              <a:rPr lang="en-IN" sz="1600" dirty="0">
                <a:latin typeface="+mj-lt"/>
              </a:rPr>
              <a:t> of the data processing. </a:t>
            </a:r>
          </a:p>
          <a:p>
            <a:pPr algn="just">
              <a:lnSpc>
                <a:spcPct val="150000"/>
              </a:lnSpc>
              <a:buFont typeface="+mj-lt"/>
              <a:buAutoNum type="arabicPeriod"/>
            </a:pPr>
            <a:r>
              <a:rPr lang="en-IN" sz="1600" dirty="0">
                <a:latin typeface="+mj-lt"/>
              </a:rPr>
              <a:t> </a:t>
            </a:r>
            <a:r>
              <a:rPr lang="en-IN" sz="1600" b="1" dirty="0">
                <a:latin typeface="+mj-lt"/>
              </a:rPr>
              <a:t>Graphical User Interface</a:t>
            </a:r>
            <a:r>
              <a:rPr lang="en-IN" sz="1600" dirty="0">
                <a:latin typeface="+mj-lt"/>
              </a:rPr>
              <a:t>(GUI) should be user friendly in order to make smooth flow of interface which is simple for all age group and GUI integration </a:t>
            </a:r>
            <a:r>
              <a:rPr lang="en-IN" sz="1600">
                <a:latin typeface="+mj-lt"/>
              </a:rPr>
              <a:t>with proposed model.</a:t>
            </a:r>
            <a:endParaRPr lang="en-IN" sz="1600" dirty="0">
              <a:latin typeface="+mj-lt"/>
            </a:endParaRPr>
          </a:p>
        </p:txBody>
      </p:sp>
      <p:pic>
        <p:nvPicPr>
          <p:cNvPr id="4" name="image2.jpeg"/>
          <p:cNvPicPr/>
          <p:nvPr/>
        </p:nvPicPr>
        <p:blipFill>
          <a:blip r:embed="rId3"/>
          <a:srcRect/>
          <a:stretch>
            <a:fillRect/>
          </a:stretch>
        </p:blipFill>
        <p:spPr bwMode="auto">
          <a:xfrm>
            <a:off x="609600" y="468630"/>
            <a:ext cx="2237740" cy="75501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4F7E9C80-C75B-4B75-A6C5-E58A18995148}" type="slidenum">
              <a:rPr lang="en-US" b="1" smtClean="0">
                <a:solidFill>
                  <a:schemeClr val="tx1"/>
                </a:solidFill>
              </a:rPr>
              <a:t>10</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80810"/>
    </mc:Choice>
    <mc:Fallback xmlns="">
      <p:transition spd="slow" advTm="8081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350" y="-76200"/>
            <a:ext cx="8229600" cy="1066800"/>
          </a:xfrm>
        </p:spPr>
        <p:txBody>
          <a:bodyPr>
            <a:normAutofit/>
          </a:bodyPr>
          <a:lstStyle/>
          <a:p>
            <a:r>
              <a:rPr lang="en-US" dirty="0"/>
              <a:t>	      </a:t>
            </a:r>
            <a:r>
              <a:rPr lang="en-US" b="1" dirty="0"/>
              <a:t>Architecture diagram</a:t>
            </a:r>
            <a:endParaRPr lang="en-IN" b="1" dirty="0"/>
          </a:p>
        </p:txBody>
      </p:sp>
      <p:pic>
        <p:nvPicPr>
          <p:cNvPr id="4" name="image2.jpeg"/>
          <p:cNvPicPr/>
          <p:nvPr/>
        </p:nvPicPr>
        <p:blipFill>
          <a:blip r:embed="rId3"/>
          <a:srcRect/>
          <a:stretch>
            <a:fillRect/>
          </a:stretch>
        </p:blipFill>
        <p:spPr bwMode="auto">
          <a:xfrm>
            <a:off x="133351" y="243258"/>
            <a:ext cx="1619250" cy="491704"/>
          </a:xfrm>
          <a:prstGeom prst="rect">
            <a:avLst/>
          </a:prstGeom>
          <a:noFill/>
          <a:ln w="9525">
            <a:noFill/>
            <a:miter lim="800000"/>
            <a:headEnd/>
            <a:tailEnd/>
          </a:ln>
        </p:spPr>
      </p:pic>
      <p:pic>
        <p:nvPicPr>
          <p:cNvPr id="12" name="Picture 11" descr="A close up of text on a white background&#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1" y="721248"/>
            <a:ext cx="6384653" cy="6096000"/>
          </a:xfrm>
          <a:prstGeom prst="rect">
            <a:avLst/>
          </a:prstGeom>
        </p:spPr>
      </p:pic>
      <p:sp>
        <p:nvSpPr>
          <p:cNvPr id="15" name="Rectangle 14"/>
          <p:cNvSpPr/>
          <p:nvPr/>
        </p:nvSpPr>
        <p:spPr>
          <a:xfrm>
            <a:off x="2819400" y="1482212"/>
            <a:ext cx="2286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3" name="Rectangle 2"/>
          <p:cNvSpPr/>
          <p:nvPr/>
        </p:nvSpPr>
        <p:spPr>
          <a:xfrm>
            <a:off x="2667000" y="1600200"/>
            <a:ext cx="381000" cy="38100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5" name="Slide Number Placeholder 4"/>
          <p:cNvSpPr>
            <a:spLocks noGrp="1"/>
          </p:cNvSpPr>
          <p:nvPr>
            <p:ph type="sldNum" sz="quarter" idx="12"/>
          </p:nvPr>
        </p:nvSpPr>
        <p:spPr/>
        <p:txBody>
          <a:bodyPr/>
          <a:lstStyle/>
          <a:p>
            <a:fld id="{4F7E9C80-C75B-4B75-A6C5-E58A18995148}" type="slidenum">
              <a:rPr lang="en-US" b="1" smtClean="0">
                <a:solidFill>
                  <a:schemeClr val="tx1"/>
                </a:solidFill>
              </a:rPr>
              <a:t>11</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92313"/>
    </mc:Choice>
    <mc:Fallback xmlns="">
      <p:transition spd="slow" advTm="9231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               Module Description</a:t>
            </a:r>
          </a:p>
        </p:txBody>
      </p:sp>
      <p:sp>
        <p:nvSpPr>
          <p:cNvPr id="3" name="Content Placeholder 2"/>
          <p:cNvSpPr>
            <a:spLocks noGrp="1"/>
          </p:cNvSpPr>
          <p:nvPr>
            <p:ph idx="1"/>
          </p:nvPr>
        </p:nvSpPr>
        <p:spPr>
          <a:xfrm>
            <a:off x="457200" y="1600200"/>
            <a:ext cx="8229600" cy="4789170"/>
          </a:xfrm>
        </p:spPr>
        <p:txBody>
          <a:bodyPr>
            <a:normAutofit/>
          </a:bodyPr>
          <a:lstStyle/>
          <a:p>
            <a:pPr>
              <a:lnSpc>
                <a:spcPct val="150000"/>
              </a:lnSpc>
              <a:buFont typeface="Wingdings" panose="05000000000000000000" pitchFamily="2" charset="2"/>
              <a:buChar char="§"/>
            </a:pPr>
            <a:r>
              <a:rPr lang="en-IN" sz="1600" b="1" dirty="0">
                <a:latin typeface="+mj-lt"/>
                <a:cs typeface="Times New Roman" panose="02020603050405020304" pitchFamily="18" charset="0"/>
              </a:rPr>
              <a:t>Module 1 : Data Wrangling </a:t>
            </a:r>
          </a:p>
          <a:p>
            <a:pPr marL="0" indent="0">
              <a:lnSpc>
                <a:spcPct val="150000"/>
              </a:lnSpc>
              <a:buNone/>
            </a:pPr>
            <a:r>
              <a:rPr lang="en-IN" sz="1600" dirty="0">
                <a:latin typeface="+mj-lt"/>
                <a:cs typeface="Times New Roman" panose="02020603050405020304" pitchFamily="18" charset="0"/>
              </a:rPr>
              <a:t>       1. Cleaning Data and Removing Null values</a:t>
            </a:r>
          </a:p>
          <a:p>
            <a:pPr marL="0" indent="0">
              <a:lnSpc>
                <a:spcPct val="150000"/>
              </a:lnSpc>
              <a:buNone/>
            </a:pPr>
            <a:r>
              <a:rPr lang="en-IN" sz="1600" dirty="0">
                <a:latin typeface="+mj-lt"/>
                <a:cs typeface="Times New Roman" panose="02020603050405020304" pitchFamily="18" charset="0"/>
              </a:rPr>
              <a:t>       2. Statistical Analysis of the Correlation</a:t>
            </a:r>
          </a:p>
          <a:p>
            <a:pPr marL="0" indent="0">
              <a:lnSpc>
                <a:spcPct val="150000"/>
              </a:lnSpc>
              <a:buNone/>
            </a:pPr>
            <a:r>
              <a:rPr lang="en-IN" sz="1600" dirty="0">
                <a:latin typeface="+mj-lt"/>
                <a:cs typeface="Times New Roman" panose="02020603050405020304" pitchFamily="18" charset="0"/>
              </a:rPr>
              <a:t>       3. Importing Data and Validating structure.</a:t>
            </a:r>
          </a:p>
          <a:p>
            <a:pPr marL="0" indent="0">
              <a:lnSpc>
                <a:spcPct val="150000"/>
              </a:lnSpc>
              <a:buNone/>
            </a:pPr>
            <a:endParaRPr lang="en-IN" sz="1600" dirty="0">
              <a:latin typeface="+mj-lt"/>
              <a:cs typeface="Times New Roman" panose="02020603050405020304" pitchFamily="18" charset="0"/>
            </a:endParaRPr>
          </a:p>
          <a:p>
            <a:pPr>
              <a:lnSpc>
                <a:spcPct val="150000"/>
              </a:lnSpc>
              <a:buFont typeface="Wingdings" panose="05000000000000000000" pitchFamily="2" charset="2"/>
              <a:buChar char="§"/>
            </a:pPr>
            <a:r>
              <a:rPr lang="en-IN" sz="1600" dirty="0">
                <a:latin typeface="+mj-lt"/>
                <a:cs typeface="Times New Roman" panose="02020603050405020304" pitchFamily="18" charset="0"/>
              </a:rPr>
              <a:t> </a:t>
            </a:r>
            <a:r>
              <a:rPr lang="en-IN" sz="1600" b="1" dirty="0">
                <a:latin typeface="+mj-lt"/>
                <a:cs typeface="Times New Roman" panose="02020603050405020304" pitchFamily="18" charset="0"/>
              </a:rPr>
              <a:t>Module 2 : Data Visualization and Pre-processing</a:t>
            </a:r>
          </a:p>
          <a:p>
            <a:pPr marL="0" indent="0">
              <a:lnSpc>
                <a:spcPct val="150000"/>
              </a:lnSpc>
              <a:buNone/>
            </a:pPr>
            <a:r>
              <a:rPr lang="en-IN" sz="1600" dirty="0">
                <a:latin typeface="+mj-lt"/>
                <a:cs typeface="Times New Roman" panose="02020603050405020304" pitchFamily="18" charset="0"/>
              </a:rPr>
              <a:t>       1. Plotting various graphs using mat plot and seaborn </a:t>
            </a:r>
          </a:p>
          <a:p>
            <a:pPr marL="0" indent="0">
              <a:lnSpc>
                <a:spcPct val="150000"/>
              </a:lnSpc>
              <a:buNone/>
            </a:pPr>
            <a:r>
              <a:rPr lang="en-IN" sz="1600" dirty="0">
                <a:latin typeface="+mj-lt"/>
                <a:cs typeface="Times New Roman" panose="02020603050405020304" pitchFamily="18" charset="0"/>
              </a:rPr>
              <a:t>       2. Analysis of Graph </a:t>
            </a:r>
          </a:p>
          <a:p>
            <a:pPr marL="0" indent="0">
              <a:lnSpc>
                <a:spcPct val="150000"/>
              </a:lnSpc>
              <a:buNone/>
            </a:pPr>
            <a:r>
              <a:rPr lang="en-IN" sz="1600" dirty="0">
                <a:latin typeface="+mj-lt"/>
                <a:cs typeface="Times New Roman" panose="02020603050405020304" pitchFamily="18" charset="0"/>
              </a:rPr>
              <a:t>       3. Label Encoding</a:t>
            </a:r>
          </a:p>
          <a:p>
            <a:pPr marL="0" indent="0">
              <a:lnSpc>
                <a:spcPct val="150000"/>
              </a:lnSpc>
              <a:buNone/>
            </a:pPr>
            <a:r>
              <a:rPr lang="en-IN" sz="1600" dirty="0">
                <a:latin typeface="+mj-lt"/>
                <a:cs typeface="Times New Roman" panose="02020603050405020304" pitchFamily="18" charset="0"/>
              </a:rPr>
              <a:t>       4. Performing Pre-processing </a:t>
            </a:r>
          </a:p>
          <a:p>
            <a:pPr marL="0" indent="0">
              <a:lnSpc>
                <a:spcPct val="150000"/>
              </a:lnSpc>
              <a:buNone/>
            </a:pPr>
            <a:endParaRPr lang="en-IN" sz="1600" b="1" dirty="0">
              <a:latin typeface="+mj-lt"/>
              <a:cs typeface="Times New Roman" panose="02020603050405020304" pitchFamily="18" charset="0"/>
            </a:endParaRPr>
          </a:p>
          <a:p>
            <a:pPr marL="0" indent="0">
              <a:lnSpc>
                <a:spcPct val="150000"/>
              </a:lnSpc>
              <a:buNone/>
            </a:pPr>
            <a:endParaRPr lang="en-IN" sz="1600" b="1" dirty="0">
              <a:latin typeface="+mj-lt"/>
              <a:cs typeface="Times New Roman" panose="02020603050405020304" pitchFamily="18" charset="0"/>
            </a:endParaRPr>
          </a:p>
          <a:p>
            <a:pPr marL="0" indent="0">
              <a:buNone/>
            </a:pPr>
            <a:endParaRPr lang="en-IN" sz="1600" dirty="0">
              <a:latin typeface="+mj-lt"/>
            </a:endParaRPr>
          </a:p>
          <a:p>
            <a:pPr marL="0" indent="0">
              <a:buNone/>
            </a:pPr>
            <a:endParaRPr lang="en-IN" sz="1600" dirty="0">
              <a:latin typeface="+mj-lt"/>
            </a:endParaRPr>
          </a:p>
        </p:txBody>
      </p:sp>
      <p:pic>
        <p:nvPicPr>
          <p:cNvPr id="5" name="image2.jpeg"/>
          <p:cNvPicPr/>
          <p:nvPr/>
        </p:nvPicPr>
        <p:blipFill>
          <a:blip r:embed="rId3"/>
          <a:srcRect/>
          <a:stretch>
            <a:fillRect/>
          </a:stretch>
        </p:blipFill>
        <p:spPr bwMode="auto">
          <a:xfrm>
            <a:off x="609600" y="468630"/>
            <a:ext cx="2237740" cy="755015"/>
          </a:xfrm>
          <a:prstGeom prst="rect">
            <a:avLst/>
          </a:prstGeom>
          <a:noFill/>
          <a:ln w="9525">
            <a:noFill/>
            <a:miter lim="800000"/>
            <a:headEnd/>
            <a:tailEnd/>
          </a:ln>
        </p:spPr>
      </p:pic>
      <p:pic>
        <p:nvPicPr>
          <p:cNvPr id="10" name="Picture 9" descr="A picture containing shirt&#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1600" y="2194572"/>
            <a:ext cx="1188823" cy="967824"/>
          </a:xfrm>
          <a:prstGeom prst="rect">
            <a:avLst/>
          </a:prstGeom>
        </p:spPr>
      </p:pic>
      <p:pic>
        <p:nvPicPr>
          <p:cNvPr id="12" name="Picture 11" descr="A screenshot of a cell phone&#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39000" y="2132684"/>
            <a:ext cx="1272650" cy="830652"/>
          </a:xfrm>
          <a:prstGeom prst="rect">
            <a:avLst/>
          </a:prstGeom>
        </p:spPr>
      </p:pic>
      <p:pic>
        <p:nvPicPr>
          <p:cNvPr id="14" name="Picture 13" descr="A close up of a logo&#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7000" y="3894664"/>
            <a:ext cx="1196444" cy="861135"/>
          </a:xfrm>
          <a:prstGeom prst="rect">
            <a:avLst/>
          </a:prstGeom>
        </p:spPr>
      </p:pic>
      <p:pic>
        <p:nvPicPr>
          <p:cNvPr id="16" name="Picture 15" descr="A picture containing clock&#10;&#10;Description automatically generated"/>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8312" y="5103914"/>
            <a:ext cx="2293819" cy="937341"/>
          </a:xfrm>
          <a:prstGeom prst="rect">
            <a:avLst/>
          </a:prstGeom>
        </p:spPr>
      </p:pic>
      <p:sp>
        <p:nvSpPr>
          <p:cNvPr id="4" name="Slide Number Placeholder 3"/>
          <p:cNvSpPr>
            <a:spLocks noGrp="1"/>
          </p:cNvSpPr>
          <p:nvPr>
            <p:ph type="sldNum" sz="quarter" idx="12"/>
          </p:nvPr>
        </p:nvSpPr>
        <p:spPr/>
        <p:txBody>
          <a:bodyPr/>
          <a:lstStyle/>
          <a:p>
            <a:fld id="{4F7E9C80-C75B-4B75-A6C5-E58A18995148}" type="slidenum">
              <a:rPr lang="en-US" b="1" smtClean="0">
                <a:solidFill>
                  <a:schemeClr val="tx1"/>
                </a:solidFill>
              </a:rPr>
              <a:t>12</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64508"/>
    </mc:Choice>
    <mc:Fallback xmlns="">
      <p:transition spd="slow" advTm="6450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0097"/>
            <a:ext cx="8763000" cy="6366028"/>
          </a:xfrm>
        </p:spPr>
        <p:txBody>
          <a:bodyPr>
            <a:normAutofit/>
          </a:bodyPr>
          <a:lstStyle/>
          <a:p>
            <a:pPr>
              <a:buFont typeface="Wingdings" panose="05000000000000000000" pitchFamily="2" charset="2"/>
              <a:buChar char="§"/>
            </a:pPr>
            <a:r>
              <a:rPr lang="en-IN" sz="1600" b="1" dirty="0">
                <a:latin typeface="Calibri (Headings)"/>
                <a:cs typeface="Times New Roman" panose="02020603050405020304" pitchFamily="18" charset="0"/>
              </a:rPr>
              <a:t>Module 3 : Logistic Regression and Support Vector Machine</a:t>
            </a:r>
          </a:p>
          <a:p>
            <a:pPr marL="0" indent="0" algn="just">
              <a:buNone/>
            </a:pPr>
            <a:r>
              <a:rPr lang="en-IN" sz="1600" b="1" dirty="0">
                <a:latin typeface="Calibri (Headings)"/>
                <a:cs typeface="Times New Roman" panose="02020603050405020304" pitchFamily="18" charset="0"/>
              </a:rPr>
              <a:t>Logistic Regression(LR):</a:t>
            </a:r>
          </a:p>
          <a:p>
            <a:pPr marL="0" indent="0" algn="just">
              <a:lnSpc>
                <a:spcPct val="150000"/>
              </a:lnSpc>
              <a:buNone/>
            </a:pPr>
            <a:r>
              <a:rPr lang="en-IN" sz="1600" dirty="0">
                <a:latin typeface="Calibri (Headings)"/>
                <a:cs typeface="Times New Roman" panose="02020603050405020304" pitchFamily="18" charset="0"/>
              </a:rPr>
              <a:t>1. Logistic Regression is a method to </a:t>
            </a:r>
            <a:r>
              <a:rPr lang="en-IN" sz="1600" b="1" dirty="0">
                <a:latin typeface="Calibri (Headings)"/>
                <a:cs typeface="Times New Roman" panose="02020603050405020304" pitchFamily="18" charset="0"/>
              </a:rPr>
              <a:t>predict</a:t>
            </a:r>
            <a:r>
              <a:rPr lang="en-IN" sz="1600" dirty="0">
                <a:latin typeface="Calibri (Headings)"/>
                <a:cs typeface="Times New Roman" panose="02020603050405020304" pitchFamily="18" charset="0"/>
              </a:rPr>
              <a:t> a </a:t>
            </a:r>
            <a:r>
              <a:rPr lang="en-IN" sz="1600" b="1" dirty="0">
                <a:latin typeface="Calibri (Headings)"/>
                <a:cs typeface="Times New Roman" panose="02020603050405020304" pitchFamily="18" charset="0"/>
              </a:rPr>
              <a:t>dependent variable</a:t>
            </a:r>
            <a:r>
              <a:rPr lang="en-IN" sz="1600" dirty="0">
                <a:latin typeface="Calibri (Headings)"/>
                <a:cs typeface="Times New Roman" panose="02020603050405020304" pitchFamily="18" charset="0"/>
              </a:rPr>
              <a:t>, given a set of </a:t>
            </a:r>
            <a:r>
              <a:rPr lang="en-IN" sz="1600" b="1" dirty="0">
                <a:latin typeface="Calibri (Headings)"/>
                <a:cs typeface="Times New Roman" panose="02020603050405020304" pitchFamily="18" charset="0"/>
              </a:rPr>
              <a:t>independent variables</a:t>
            </a:r>
            <a:r>
              <a:rPr lang="en-IN" sz="1600" dirty="0">
                <a:latin typeface="Calibri (Headings)"/>
                <a:cs typeface="Times New Roman" panose="02020603050405020304" pitchFamily="18" charset="0"/>
              </a:rPr>
              <a:t>, such independent variables are categorical.</a:t>
            </a:r>
          </a:p>
          <a:p>
            <a:pPr marL="0" indent="0" algn="just">
              <a:lnSpc>
                <a:spcPct val="150000"/>
              </a:lnSpc>
              <a:buNone/>
            </a:pPr>
            <a:r>
              <a:rPr lang="en-IN" sz="1600" dirty="0">
                <a:latin typeface="Calibri (Headings)"/>
                <a:cs typeface="Times New Roman" panose="02020603050405020304" pitchFamily="18" charset="0"/>
              </a:rPr>
              <a:t>2. </a:t>
            </a:r>
            <a:r>
              <a:rPr lang="en-IN" sz="1600" dirty="0">
                <a:latin typeface="Calibri (Headings)"/>
              </a:rPr>
              <a:t>Logistic Regression is a </a:t>
            </a:r>
            <a:r>
              <a:rPr lang="en-IN" sz="1600" b="1" dirty="0">
                <a:latin typeface="Calibri (Headings)"/>
              </a:rPr>
              <a:t>transformation</a:t>
            </a:r>
            <a:r>
              <a:rPr lang="en-IN" sz="1600" dirty="0">
                <a:latin typeface="Calibri (Headings)"/>
              </a:rPr>
              <a:t> of a </a:t>
            </a:r>
            <a:r>
              <a:rPr lang="en-IN" sz="1600" b="1" dirty="0">
                <a:latin typeface="Calibri (Headings)"/>
              </a:rPr>
              <a:t>linear regression </a:t>
            </a:r>
            <a:r>
              <a:rPr lang="en-IN" sz="1600" dirty="0">
                <a:latin typeface="Calibri (Headings)"/>
              </a:rPr>
              <a:t>using  the </a:t>
            </a:r>
            <a:r>
              <a:rPr lang="en-IN" sz="1600" b="1" dirty="0">
                <a:latin typeface="Calibri (Headings)"/>
              </a:rPr>
              <a:t>Sigmoid Function. </a:t>
            </a:r>
          </a:p>
          <a:p>
            <a:pPr marL="0" indent="0" algn="just">
              <a:lnSpc>
                <a:spcPct val="150000"/>
              </a:lnSpc>
              <a:buNone/>
            </a:pPr>
            <a:endParaRPr lang="en-IN" sz="1600" dirty="0">
              <a:latin typeface="Calibri (Headings)"/>
            </a:endParaRPr>
          </a:p>
          <a:p>
            <a:pPr marL="0" indent="0" algn="just">
              <a:lnSpc>
                <a:spcPct val="150000"/>
              </a:lnSpc>
              <a:buNone/>
            </a:pPr>
            <a:endParaRPr lang="en-IN" sz="1600" dirty="0">
              <a:latin typeface="Calibri (Headings)"/>
            </a:endParaRPr>
          </a:p>
          <a:p>
            <a:pPr marL="0" indent="0" algn="just">
              <a:buNone/>
            </a:pPr>
            <a:endParaRPr lang="en-IN" sz="1600" b="1" dirty="0">
              <a:latin typeface="Calibri (Headings)"/>
              <a:cs typeface="Times New Roman" panose="02020603050405020304" pitchFamily="18" charset="0"/>
            </a:endParaRPr>
          </a:p>
          <a:p>
            <a:pPr marL="0" indent="0" algn="just">
              <a:buNone/>
            </a:pPr>
            <a:endParaRPr lang="en-IN" sz="1600" dirty="0">
              <a:latin typeface="Calibri (Headings)"/>
              <a:cs typeface="Times New Roman" panose="02020603050405020304" pitchFamily="18" charset="0"/>
            </a:endParaRPr>
          </a:p>
          <a:p>
            <a:pPr marL="0" indent="0" algn="just">
              <a:buNone/>
            </a:pPr>
            <a:endParaRPr lang="en-IN" sz="1600" dirty="0">
              <a:latin typeface="Calibri (Headings)"/>
              <a:cs typeface="Times New Roman" panose="02020603050405020304" pitchFamily="18" charset="0"/>
            </a:endParaRPr>
          </a:p>
          <a:p>
            <a:pPr marL="0" indent="0" algn="just">
              <a:buNone/>
            </a:pPr>
            <a:endParaRPr lang="en-IN" sz="1600" b="1" dirty="0">
              <a:latin typeface="Calibri (Headings)"/>
              <a:cs typeface="Times New Roman" panose="02020603050405020304" pitchFamily="18" charset="0"/>
            </a:endParaRPr>
          </a:p>
          <a:p>
            <a:pPr marL="0" indent="0" algn="just">
              <a:lnSpc>
                <a:spcPct val="150000"/>
              </a:lnSpc>
              <a:buNone/>
            </a:pPr>
            <a:r>
              <a:rPr lang="en-IN" sz="1600" b="1" dirty="0">
                <a:latin typeface="Calibri (Headings)"/>
                <a:cs typeface="Times New Roman" panose="02020603050405020304" pitchFamily="18" charset="0"/>
              </a:rPr>
              <a:t>Support vector Machine(SVM):</a:t>
            </a:r>
          </a:p>
          <a:p>
            <a:pPr marL="0" indent="0" algn="just">
              <a:lnSpc>
                <a:spcPct val="150000"/>
              </a:lnSpc>
              <a:buNone/>
            </a:pPr>
            <a:r>
              <a:rPr lang="en-IN" sz="1600" dirty="0">
                <a:latin typeface="Calibri (Headings)"/>
                <a:cs typeface="Times New Roman" panose="02020603050405020304" pitchFamily="18" charset="0"/>
              </a:rPr>
              <a:t>1. Plot each data items as a points in </a:t>
            </a:r>
            <a:r>
              <a:rPr lang="en-IN" sz="1600" b="1" dirty="0">
                <a:latin typeface="Calibri (Headings)"/>
                <a:cs typeface="Times New Roman" panose="02020603050405020304" pitchFamily="18" charset="0"/>
              </a:rPr>
              <a:t>n-dimensional space </a:t>
            </a:r>
            <a:r>
              <a:rPr lang="en-IN" sz="1600" dirty="0">
                <a:latin typeface="Calibri (Headings)"/>
                <a:cs typeface="Times New Roman" panose="02020603050405020304" pitchFamily="18" charset="0"/>
              </a:rPr>
              <a:t>with  value of each feature being the </a:t>
            </a:r>
            <a:r>
              <a:rPr lang="en-IN" sz="1600" b="1" dirty="0">
                <a:latin typeface="Calibri (Headings)"/>
                <a:cs typeface="Times New Roman" panose="02020603050405020304" pitchFamily="18" charset="0"/>
              </a:rPr>
              <a:t>value of coordinate</a:t>
            </a:r>
            <a:r>
              <a:rPr lang="en-IN" sz="1600" dirty="0">
                <a:latin typeface="Calibri (Headings)"/>
                <a:cs typeface="Times New Roman" panose="02020603050405020304" pitchFamily="18" charset="0"/>
              </a:rPr>
              <a:t>. In this algorithm classification is performed by finding the </a:t>
            </a:r>
            <a:r>
              <a:rPr lang="en-IN" sz="1600" b="1" dirty="0">
                <a:latin typeface="Calibri (Headings)"/>
                <a:cs typeface="Times New Roman" panose="02020603050405020304" pitchFamily="18" charset="0"/>
              </a:rPr>
              <a:t>hyperplane</a:t>
            </a:r>
            <a:r>
              <a:rPr lang="en-IN" sz="1600" dirty="0">
                <a:latin typeface="Calibri (Headings)"/>
                <a:cs typeface="Times New Roman" panose="02020603050405020304" pitchFamily="18" charset="0"/>
              </a:rPr>
              <a:t> that differentiate the two classes. </a:t>
            </a:r>
          </a:p>
          <a:p>
            <a:pPr marL="0" indent="0" algn="just">
              <a:lnSpc>
                <a:spcPct val="150000"/>
              </a:lnSpc>
              <a:buNone/>
            </a:pPr>
            <a:r>
              <a:rPr lang="en-IN" sz="1600" dirty="0">
                <a:latin typeface="Calibri (Headings)"/>
                <a:cs typeface="Times New Roman" panose="02020603050405020304" pitchFamily="18" charset="0"/>
              </a:rPr>
              <a:t>2. Margin which is the sum of </a:t>
            </a:r>
            <a:r>
              <a:rPr lang="en-IN" sz="1600" b="1" dirty="0">
                <a:latin typeface="Calibri (Headings)"/>
                <a:cs typeface="Times New Roman" panose="02020603050405020304" pitchFamily="18" charset="0"/>
              </a:rPr>
              <a:t>D</a:t>
            </a:r>
            <a:r>
              <a:rPr lang="en-IN" sz="1600" b="1" baseline="30000" dirty="0">
                <a:latin typeface="Calibri (Headings)"/>
                <a:cs typeface="Times New Roman" panose="02020603050405020304" pitchFamily="18" charset="0"/>
              </a:rPr>
              <a:t>+</a:t>
            </a:r>
            <a:r>
              <a:rPr lang="en-IN" sz="1600" baseline="30000" dirty="0">
                <a:latin typeface="Calibri (Headings)"/>
                <a:cs typeface="Times New Roman" panose="02020603050405020304" pitchFamily="18" charset="0"/>
              </a:rPr>
              <a:t> </a:t>
            </a:r>
            <a:r>
              <a:rPr lang="en-IN" sz="1600" dirty="0">
                <a:latin typeface="Calibri (Headings)"/>
                <a:cs typeface="Times New Roman" panose="02020603050405020304" pitchFamily="18" charset="0"/>
              </a:rPr>
              <a:t>(Distance from positive dataset) and </a:t>
            </a:r>
            <a:r>
              <a:rPr lang="en-IN" sz="1600" b="1" dirty="0">
                <a:latin typeface="Calibri (Headings)"/>
                <a:cs typeface="Times New Roman" panose="02020603050405020304" pitchFamily="18" charset="0"/>
              </a:rPr>
              <a:t>D</a:t>
            </a:r>
            <a:r>
              <a:rPr lang="en-IN" sz="1600" b="1" baseline="30000" dirty="0">
                <a:latin typeface="Calibri (Headings)"/>
                <a:cs typeface="Times New Roman" panose="02020603050405020304" pitchFamily="18" charset="0"/>
              </a:rPr>
              <a:t>-</a:t>
            </a:r>
            <a:r>
              <a:rPr lang="en-IN" sz="1600" dirty="0">
                <a:latin typeface="Calibri (Headings)"/>
                <a:cs typeface="Times New Roman" panose="02020603050405020304" pitchFamily="18" charset="0"/>
              </a:rPr>
              <a:t> (Distance from negative dataset).</a:t>
            </a:r>
            <a:endParaRPr lang="en-IN" sz="1900" dirty="0">
              <a:latin typeface="Calibri (Headings)"/>
              <a:cs typeface="Times New Roman" panose="02020603050405020304" pitchFamily="18" charset="0"/>
            </a:endParaRPr>
          </a:p>
        </p:txBody>
      </p:sp>
      <p:pic>
        <p:nvPicPr>
          <p:cNvPr id="4" name="image2.jpeg"/>
          <p:cNvPicPr/>
          <p:nvPr/>
        </p:nvPicPr>
        <p:blipFill>
          <a:blip r:embed="rId3"/>
          <a:srcRect/>
          <a:stretch>
            <a:fillRect/>
          </a:stretch>
        </p:blipFill>
        <p:spPr bwMode="auto">
          <a:xfrm>
            <a:off x="386878" y="110972"/>
            <a:ext cx="1930763" cy="609600"/>
          </a:xfrm>
          <a:prstGeom prst="rect">
            <a:avLst/>
          </a:prstGeom>
          <a:noFill/>
          <a:ln w="9525">
            <a:noFill/>
            <a:miter lim="800000"/>
            <a:headEnd/>
            <a:tailEnd/>
          </a:ln>
        </p:spPr>
      </p:pic>
      <p:pic>
        <p:nvPicPr>
          <p:cNvPr id="7" name="Picture 6" descr="A screenshot of a map&#10;&#10;Description automatically generated"/>
          <p:cNvPicPr>
            <a:picLocks noChangeAspect="1"/>
          </p:cNvPicPr>
          <p:nvPr/>
        </p:nvPicPr>
        <p:blipFill rotWithShape="1">
          <a:blip r:embed="rId4">
            <a:extLst>
              <a:ext uri="{28A0092B-C50C-407E-A947-70E740481C1C}">
                <a14:useLocalDpi xmlns:a14="http://schemas.microsoft.com/office/drawing/2010/main" val="0"/>
              </a:ext>
            </a:extLst>
          </a:blip>
          <a:srcRect t="1" b="-2505"/>
          <a:stretch>
            <a:fillRect/>
          </a:stretch>
        </p:blipFill>
        <p:spPr>
          <a:xfrm>
            <a:off x="386878" y="2517607"/>
            <a:ext cx="2607391" cy="1874062"/>
          </a:xfrm>
          <a:prstGeom prst="rect">
            <a:avLst/>
          </a:prstGeom>
        </p:spPr>
      </p:pic>
      <p:pic>
        <p:nvPicPr>
          <p:cNvPr id="10" name="Picture 9" descr="A close up of a map&#10;&#10;Description automatically generated"/>
          <p:cNvPicPr>
            <a:picLocks noChangeAspect="1"/>
          </p:cNvPicPr>
          <p:nvPr/>
        </p:nvPicPr>
        <p:blipFill rotWithShape="1">
          <a:blip r:embed="rId5">
            <a:extLst>
              <a:ext uri="{28A0092B-C50C-407E-A947-70E740481C1C}">
                <a14:useLocalDpi xmlns:a14="http://schemas.microsoft.com/office/drawing/2010/main" val="0"/>
              </a:ext>
            </a:extLst>
          </a:blip>
          <a:srcRect l="-1" r="-2858" b="3966"/>
          <a:stretch>
            <a:fillRect/>
          </a:stretch>
        </p:blipFill>
        <p:spPr>
          <a:xfrm>
            <a:off x="5592491" y="2553437"/>
            <a:ext cx="2709047" cy="1730780"/>
          </a:xfrm>
          <a:prstGeom prst="rect">
            <a:avLst/>
          </a:prstGeom>
        </p:spPr>
      </p:pic>
      <p:pic>
        <p:nvPicPr>
          <p:cNvPr id="5" name="Picture 4" descr="A picture containing object, clock&#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0" y="415772"/>
            <a:ext cx="1912786" cy="792549"/>
          </a:xfrm>
          <a:prstGeom prst="rect">
            <a:avLst/>
          </a:prstGeom>
        </p:spPr>
      </p:pic>
      <p:sp>
        <p:nvSpPr>
          <p:cNvPr id="2" name="TextBox 1"/>
          <p:cNvSpPr txBox="1"/>
          <p:nvPr/>
        </p:nvSpPr>
        <p:spPr>
          <a:xfrm>
            <a:off x="450741" y="4340393"/>
            <a:ext cx="3733800" cy="338554"/>
          </a:xfrm>
          <a:prstGeom prst="rect">
            <a:avLst/>
          </a:prstGeom>
          <a:noFill/>
        </p:spPr>
        <p:txBody>
          <a:bodyPr wrap="square" rtlCol="0">
            <a:spAutoFit/>
          </a:bodyPr>
          <a:lstStyle/>
          <a:p>
            <a:r>
              <a:rPr lang="en-IN" sz="1600" dirty="0">
                <a:latin typeface="+mj-lt"/>
                <a:cs typeface="Times New Roman" panose="02020603050405020304" pitchFamily="18" charset="0"/>
              </a:rPr>
              <a:t>Fig. 1 Logistic Regression</a:t>
            </a:r>
            <a:endParaRPr lang="en-IN" sz="1600" dirty="0">
              <a:latin typeface="+mj-lt"/>
            </a:endParaRPr>
          </a:p>
        </p:txBody>
      </p:sp>
      <p:sp>
        <p:nvSpPr>
          <p:cNvPr id="6" name="TextBox 5"/>
          <p:cNvSpPr txBox="1"/>
          <p:nvPr/>
        </p:nvSpPr>
        <p:spPr>
          <a:xfrm>
            <a:off x="5611317" y="4340393"/>
            <a:ext cx="2971800" cy="338554"/>
          </a:xfrm>
          <a:prstGeom prst="rect">
            <a:avLst/>
          </a:prstGeom>
          <a:noFill/>
        </p:spPr>
        <p:txBody>
          <a:bodyPr wrap="square" rtlCol="0">
            <a:spAutoFit/>
          </a:bodyPr>
          <a:lstStyle/>
          <a:p>
            <a:pPr algn="just"/>
            <a:r>
              <a:rPr lang="en-IN" sz="1600" dirty="0">
                <a:latin typeface="Calibri (Headings)"/>
                <a:cs typeface="Times New Roman" panose="02020603050405020304" pitchFamily="18" charset="0"/>
              </a:rPr>
              <a:t>Fig 2 Support Vector Machine</a:t>
            </a:r>
            <a:endParaRPr lang="en-IN" sz="1600" b="1" dirty="0">
              <a:latin typeface="Calibri (Headings)"/>
              <a:cs typeface="Times New Roman" panose="02020603050405020304" pitchFamily="18" charset="0"/>
            </a:endParaRPr>
          </a:p>
        </p:txBody>
      </p:sp>
      <p:sp>
        <p:nvSpPr>
          <p:cNvPr id="8" name="Slide Number Placeholder 7"/>
          <p:cNvSpPr>
            <a:spLocks noGrp="1"/>
          </p:cNvSpPr>
          <p:nvPr>
            <p:ph type="sldNum" sz="quarter" idx="12"/>
          </p:nvPr>
        </p:nvSpPr>
        <p:spPr>
          <a:xfrm>
            <a:off x="6793454" y="6495339"/>
            <a:ext cx="2133600" cy="365125"/>
          </a:xfrm>
        </p:spPr>
        <p:txBody>
          <a:bodyPr/>
          <a:lstStyle/>
          <a:p>
            <a:fld id="{4F7E9C80-C75B-4B75-A6C5-E58A18995148}" type="slidenum">
              <a:rPr lang="en-US" b="1" smtClean="0">
                <a:solidFill>
                  <a:schemeClr val="tx1"/>
                </a:solidFill>
              </a:rPr>
              <a:t>13</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12743"/>
    </mc:Choice>
    <mc:Fallback xmlns="">
      <p:transition spd="slow" advTm="11274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901286"/>
            <a:ext cx="8686800" cy="6019800"/>
          </a:xfrm>
        </p:spPr>
        <p:txBody>
          <a:bodyPr>
            <a:normAutofit fontScale="77500" lnSpcReduction="20000"/>
          </a:bodyPr>
          <a:lstStyle/>
          <a:p>
            <a:pPr>
              <a:buFont typeface="Wingdings" panose="05000000000000000000" pitchFamily="2" charset="2"/>
              <a:buChar char="§"/>
            </a:pPr>
            <a:r>
              <a:rPr lang="en-IN" sz="2100" b="1" dirty="0">
                <a:latin typeface="Calibri (Headings)"/>
              </a:rPr>
              <a:t>Module 4 : </a:t>
            </a:r>
            <a:r>
              <a:rPr lang="en-IN" sz="2100" b="1" dirty="0">
                <a:latin typeface="Calibri (Headings)"/>
                <a:cs typeface="Times New Roman" panose="02020603050405020304" pitchFamily="18" charset="0"/>
              </a:rPr>
              <a:t>Naïve Bayes and K-Nearest </a:t>
            </a:r>
            <a:r>
              <a:rPr lang="en-IN" sz="2100" b="1" dirty="0" err="1">
                <a:latin typeface="Calibri (Headings)"/>
                <a:cs typeface="Times New Roman" panose="02020603050405020304" pitchFamily="18" charset="0"/>
              </a:rPr>
              <a:t>Neighbors</a:t>
            </a:r>
            <a:endParaRPr lang="en-IN" sz="2100" b="1" dirty="0">
              <a:latin typeface="Calibri (Headings)"/>
              <a:cs typeface="Times New Roman" panose="02020603050405020304" pitchFamily="18" charset="0"/>
            </a:endParaRPr>
          </a:p>
          <a:p>
            <a:pPr marL="0" indent="0">
              <a:buNone/>
            </a:pPr>
            <a:r>
              <a:rPr lang="en-IN" sz="2100" b="1" dirty="0">
                <a:latin typeface="Calibri (Headings)"/>
                <a:cs typeface="Times New Roman" panose="02020603050405020304" pitchFamily="18" charset="0"/>
              </a:rPr>
              <a:t>Naïve Bayes (NB):</a:t>
            </a:r>
          </a:p>
          <a:p>
            <a:pPr marL="0" indent="0" algn="just">
              <a:lnSpc>
                <a:spcPct val="150000"/>
              </a:lnSpc>
              <a:buNone/>
            </a:pPr>
            <a:r>
              <a:rPr lang="en-IN" sz="2100" dirty="0">
                <a:latin typeface="Calibri (Headings)"/>
                <a:cs typeface="Times New Roman" panose="02020603050405020304" pitchFamily="18" charset="0"/>
                <a:sym typeface="+mn-ea"/>
              </a:rPr>
              <a:t>1. Bayes theorem is based on the assumption of </a:t>
            </a:r>
            <a:r>
              <a:rPr lang="en-IN" sz="2100" b="1" dirty="0">
                <a:latin typeface="Calibri (Headings)"/>
                <a:cs typeface="Times New Roman" panose="02020603050405020304" pitchFamily="18" charset="0"/>
                <a:sym typeface="+mn-ea"/>
              </a:rPr>
              <a:t>independence among predictors</a:t>
            </a:r>
            <a:r>
              <a:rPr lang="en-IN" sz="2100" dirty="0">
                <a:latin typeface="Calibri (Headings)"/>
                <a:cs typeface="Times New Roman" panose="02020603050405020304" pitchFamily="18" charset="0"/>
                <a:sym typeface="+mn-ea"/>
              </a:rPr>
              <a:t>. It assumes that the </a:t>
            </a:r>
            <a:r>
              <a:rPr lang="en-IN" sz="2100" b="1" dirty="0">
                <a:latin typeface="Calibri (Headings)"/>
                <a:cs typeface="Times New Roman" panose="02020603050405020304" pitchFamily="18" charset="0"/>
                <a:sym typeface="+mn-ea"/>
              </a:rPr>
              <a:t>presence</a:t>
            </a:r>
            <a:r>
              <a:rPr lang="en-IN" sz="2100" dirty="0">
                <a:latin typeface="Calibri (Headings)"/>
                <a:cs typeface="Times New Roman" panose="02020603050405020304" pitchFamily="18" charset="0"/>
                <a:sym typeface="+mn-ea"/>
              </a:rPr>
              <a:t> of a </a:t>
            </a:r>
            <a:r>
              <a:rPr lang="en-IN" sz="2100" b="1" dirty="0">
                <a:latin typeface="Calibri (Headings)"/>
                <a:cs typeface="Times New Roman" panose="02020603050405020304" pitchFamily="18" charset="0"/>
                <a:sym typeface="+mn-ea"/>
              </a:rPr>
              <a:t>particular feature </a:t>
            </a:r>
            <a:r>
              <a:rPr lang="en-IN" sz="2100" dirty="0">
                <a:latin typeface="Calibri (Headings)"/>
                <a:cs typeface="Times New Roman" panose="02020603050405020304" pitchFamily="18" charset="0"/>
                <a:sym typeface="+mn-ea"/>
              </a:rPr>
              <a:t>in a class is </a:t>
            </a:r>
            <a:r>
              <a:rPr lang="en-IN" sz="2100" b="1" dirty="0">
                <a:latin typeface="Calibri (Headings)"/>
                <a:cs typeface="Times New Roman" panose="02020603050405020304" pitchFamily="18" charset="0"/>
                <a:sym typeface="+mn-ea"/>
              </a:rPr>
              <a:t>unrelated</a:t>
            </a:r>
            <a:r>
              <a:rPr lang="en-IN" sz="2100" dirty="0">
                <a:latin typeface="Calibri (Headings)"/>
                <a:cs typeface="Times New Roman" panose="02020603050405020304" pitchFamily="18" charset="0"/>
                <a:sym typeface="+mn-ea"/>
              </a:rPr>
              <a:t> to any </a:t>
            </a:r>
            <a:r>
              <a:rPr lang="en-IN" sz="2100" b="1" dirty="0">
                <a:latin typeface="Calibri (Headings)"/>
                <a:cs typeface="Times New Roman" panose="02020603050405020304" pitchFamily="18" charset="0"/>
                <a:sym typeface="+mn-ea"/>
              </a:rPr>
              <a:t>other feature</a:t>
            </a:r>
            <a:r>
              <a:rPr lang="en-IN" sz="2100" dirty="0">
                <a:latin typeface="Calibri (Headings)"/>
                <a:cs typeface="Times New Roman" panose="02020603050405020304" pitchFamily="18" charset="0"/>
                <a:sym typeface="+mn-ea"/>
              </a:rPr>
              <a:t>. </a:t>
            </a:r>
          </a:p>
          <a:p>
            <a:pPr marL="0" indent="0" algn="just">
              <a:lnSpc>
                <a:spcPct val="150000"/>
              </a:lnSpc>
              <a:buNone/>
            </a:pPr>
            <a:r>
              <a:rPr lang="en-IN" sz="2100" dirty="0">
                <a:latin typeface="Calibri (Headings)"/>
                <a:cs typeface="Times New Roman" panose="02020603050405020304" pitchFamily="18" charset="0"/>
                <a:sym typeface="+mn-ea"/>
              </a:rPr>
              <a:t>2. Here the calculation of </a:t>
            </a:r>
            <a:r>
              <a:rPr lang="en-IN" sz="2100" b="1" dirty="0">
                <a:latin typeface="Calibri (Headings)"/>
                <a:cs typeface="Times New Roman" panose="02020603050405020304" pitchFamily="18" charset="0"/>
                <a:sym typeface="+mn-ea"/>
              </a:rPr>
              <a:t>likelihood</a:t>
            </a:r>
            <a:r>
              <a:rPr lang="en-IN" sz="2100" dirty="0">
                <a:latin typeface="Calibri (Headings)"/>
                <a:cs typeface="Times New Roman" panose="02020603050405020304" pitchFamily="18" charset="0"/>
                <a:sym typeface="+mn-ea"/>
              </a:rPr>
              <a:t> </a:t>
            </a:r>
            <a:r>
              <a:rPr lang="en-IN" sz="2100" b="1" dirty="0">
                <a:latin typeface="Calibri (Headings)"/>
                <a:cs typeface="Times New Roman" panose="02020603050405020304" pitchFamily="18" charset="0"/>
                <a:sym typeface="+mn-ea"/>
              </a:rPr>
              <a:t>table</a:t>
            </a:r>
            <a:r>
              <a:rPr lang="en-IN" sz="2100" dirty="0">
                <a:latin typeface="Calibri (Headings)"/>
                <a:cs typeface="Times New Roman" panose="02020603050405020304" pitchFamily="18" charset="0"/>
                <a:sym typeface="+mn-ea"/>
              </a:rPr>
              <a:t> takes place which can be used in the </a:t>
            </a:r>
            <a:r>
              <a:rPr lang="en-IN" sz="2100" b="1" dirty="0">
                <a:latin typeface="Calibri (Headings)"/>
                <a:cs typeface="Times New Roman" panose="02020603050405020304" pitchFamily="18" charset="0"/>
                <a:sym typeface="+mn-ea"/>
              </a:rPr>
              <a:t>Bayes formula </a:t>
            </a:r>
            <a:r>
              <a:rPr lang="en-IN" sz="2100" dirty="0">
                <a:latin typeface="Calibri (Headings)"/>
                <a:cs typeface="Times New Roman" panose="02020603050405020304" pitchFamily="18" charset="0"/>
                <a:sym typeface="+mn-ea"/>
              </a:rPr>
              <a:t>to get the desired </a:t>
            </a:r>
            <a:r>
              <a:rPr lang="en-IN" sz="2100" b="1" dirty="0">
                <a:latin typeface="Calibri (Headings)"/>
                <a:cs typeface="Times New Roman" panose="02020603050405020304" pitchFamily="18" charset="0"/>
                <a:sym typeface="+mn-ea"/>
              </a:rPr>
              <a:t>probabilities</a:t>
            </a:r>
            <a:r>
              <a:rPr lang="en-IN" sz="2100" dirty="0">
                <a:latin typeface="Calibri (Headings)"/>
                <a:cs typeface="Times New Roman" panose="02020603050405020304" pitchFamily="18" charset="0"/>
                <a:sym typeface="+mn-ea"/>
              </a:rPr>
              <a:t> after finding the </a:t>
            </a:r>
            <a:r>
              <a:rPr lang="en-IN" sz="2100" b="1" dirty="0">
                <a:latin typeface="Calibri (Headings)"/>
                <a:cs typeface="Times New Roman" panose="02020603050405020304" pitchFamily="18" charset="0"/>
                <a:sym typeface="+mn-ea"/>
              </a:rPr>
              <a:t>frequency table.  </a:t>
            </a:r>
          </a:p>
          <a:p>
            <a:pPr marL="0" indent="0" algn="just">
              <a:lnSpc>
                <a:spcPct val="150000"/>
              </a:lnSpc>
              <a:buNone/>
            </a:pPr>
            <a:endParaRPr lang="en-IN" sz="1900" dirty="0">
              <a:latin typeface="Calibri (Headings)"/>
              <a:cs typeface="Times New Roman" panose="02020603050405020304" pitchFamily="18" charset="0"/>
              <a:sym typeface="+mn-ea"/>
            </a:endParaRPr>
          </a:p>
          <a:p>
            <a:pPr marL="0" indent="0" algn="just">
              <a:lnSpc>
                <a:spcPct val="150000"/>
              </a:lnSpc>
              <a:buNone/>
            </a:pPr>
            <a:endParaRPr lang="en-IN" sz="1900" dirty="0">
              <a:latin typeface="Calibri (Headings)"/>
              <a:cs typeface="Times New Roman" panose="02020603050405020304" pitchFamily="18" charset="0"/>
              <a:sym typeface="+mn-ea"/>
            </a:endParaRPr>
          </a:p>
          <a:p>
            <a:pPr marL="0" indent="0" algn="just">
              <a:lnSpc>
                <a:spcPct val="150000"/>
              </a:lnSpc>
              <a:buNone/>
            </a:pPr>
            <a:endParaRPr lang="en-IN" sz="1900" dirty="0">
              <a:latin typeface="Calibri (Headings)"/>
              <a:cs typeface="Times New Roman" panose="02020603050405020304" pitchFamily="18" charset="0"/>
              <a:sym typeface="+mn-ea"/>
            </a:endParaRPr>
          </a:p>
          <a:p>
            <a:pPr marL="0" indent="0" algn="just">
              <a:lnSpc>
                <a:spcPct val="150000"/>
              </a:lnSpc>
              <a:buNone/>
            </a:pPr>
            <a:endParaRPr lang="en-IN" sz="1900" dirty="0">
              <a:latin typeface="Calibri (Headings)"/>
              <a:cs typeface="Times New Roman" panose="02020603050405020304" pitchFamily="18" charset="0"/>
              <a:sym typeface="+mn-ea"/>
            </a:endParaRPr>
          </a:p>
          <a:p>
            <a:pPr marL="0" indent="0" algn="just">
              <a:lnSpc>
                <a:spcPct val="160000"/>
              </a:lnSpc>
              <a:buNone/>
            </a:pPr>
            <a:endParaRPr lang="en-IN" sz="1900" b="1" dirty="0">
              <a:latin typeface="Calibri (Headings)"/>
              <a:cs typeface="Times New Roman" panose="02020603050405020304" pitchFamily="18" charset="0"/>
              <a:sym typeface="+mn-ea"/>
            </a:endParaRPr>
          </a:p>
          <a:p>
            <a:pPr marL="0" indent="0" algn="just">
              <a:lnSpc>
                <a:spcPct val="160000"/>
              </a:lnSpc>
              <a:buNone/>
            </a:pPr>
            <a:r>
              <a:rPr lang="en-IN" sz="1800" dirty="0">
                <a:latin typeface="Calibri (Headings)"/>
                <a:cs typeface="Times New Roman" panose="02020603050405020304" pitchFamily="18" charset="0"/>
                <a:sym typeface="+mn-ea"/>
              </a:rPr>
              <a:t>          Fig 2. Naïve Bayes Formula</a:t>
            </a:r>
            <a:r>
              <a:rPr lang="en-IN" sz="1900" b="1" dirty="0">
                <a:latin typeface="Calibri (Headings)"/>
                <a:cs typeface="Times New Roman" panose="02020603050405020304" pitchFamily="18" charset="0"/>
                <a:sym typeface="+mn-ea"/>
              </a:rPr>
              <a:t>		</a:t>
            </a:r>
            <a:r>
              <a:rPr lang="en-IN" sz="1800" b="1" dirty="0">
                <a:latin typeface="Calibri (Headings)"/>
                <a:cs typeface="Times New Roman" panose="02020603050405020304" pitchFamily="18" charset="0"/>
                <a:sym typeface="+mn-ea"/>
              </a:rPr>
              <a:t>	</a:t>
            </a:r>
            <a:r>
              <a:rPr lang="en-IN" sz="1800" dirty="0">
                <a:latin typeface="Calibri (Headings)"/>
                <a:cs typeface="Times New Roman" panose="02020603050405020304" pitchFamily="18" charset="0"/>
                <a:sym typeface="+mn-ea"/>
              </a:rPr>
              <a:t> Fig. 2 K-Nearest </a:t>
            </a:r>
            <a:r>
              <a:rPr lang="en-IN" sz="1800" dirty="0" err="1">
                <a:latin typeface="Calibri (Headings)"/>
                <a:cs typeface="Times New Roman" panose="02020603050405020304" pitchFamily="18" charset="0"/>
                <a:sym typeface="+mn-ea"/>
              </a:rPr>
              <a:t>Neighbor</a:t>
            </a:r>
            <a:r>
              <a:rPr lang="en-IN" sz="1800" dirty="0">
                <a:latin typeface="Calibri (Headings)"/>
                <a:cs typeface="Times New Roman" panose="02020603050405020304" pitchFamily="18" charset="0"/>
                <a:sym typeface="+mn-ea"/>
              </a:rPr>
              <a:t> outcome</a:t>
            </a:r>
          </a:p>
          <a:p>
            <a:pPr marL="0" indent="0" algn="just">
              <a:lnSpc>
                <a:spcPct val="160000"/>
              </a:lnSpc>
              <a:buNone/>
            </a:pPr>
            <a:r>
              <a:rPr lang="en-IN" sz="2100" b="1" dirty="0">
                <a:latin typeface="Calibri (Headings)"/>
                <a:cs typeface="Times New Roman" panose="02020603050405020304" pitchFamily="18" charset="0"/>
                <a:sym typeface="+mn-ea"/>
              </a:rPr>
              <a:t>K-Nearest </a:t>
            </a:r>
            <a:r>
              <a:rPr lang="en-IN" sz="2100" b="1" dirty="0" err="1">
                <a:latin typeface="Calibri (Headings)"/>
                <a:cs typeface="Times New Roman" panose="02020603050405020304" pitchFamily="18" charset="0"/>
                <a:sym typeface="+mn-ea"/>
              </a:rPr>
              <a:t>Neighbors</a:t>
            </a:r>
            <a:r>
              <a:rPr lang="en-IN" sz="2100" b="1" dirty="0">
                <a:latin typeface="Calibri (Headings)"/>
                <a:cs typeface="Times New Roman" panose="02020603050405020304" pitchFamily="18" charset="0"/>
                <a:sym typeface="+mn-ea"/>
              </a:rPr>
              <a:t> (KNN):</a:t>
            </a:r>
          </a:p>
          <a:p>
            <a:pPr marL="0" indent="0" algn="just">
              <a:lnSpc>
                <a:spcPct val="160000"/>
              </a:lnSpc>
              <a:buNone/>
            </a:pPr>
            <a:r>
              <a:rPr lang="en-IN" sz="2100" dirty="0">
                <a:latin typeface="Calibri (Headings)"/>
                <a:cs typeface="Times New Roman" panose="02020603050405020304" pitchFamily="18" charset="0"/>
              </a:rPr>
              <a:t>1. K nearest </a:t>
            </a:r>
            <a:r>
              <a:rPr lang="en-IN" sz="2100" dirty="0" err="1">
                <a:latin typeface="Calibri (Headings)"/>
                <a:cs typeface="Times New Roman" panose="02020603050405020304" pitchFamily="18" charset="0"/>
              </a:rPr>
              <a:t>neighbors</a:t>
            </a:r>
            <a:r>
              <a:rPr lang="en-IN" sz="2100" dirty="0">
                <a:latin typeface="Calibri (Headings)"/>
                <a:cs typeface="Times New Roman" panose="02020603050405020304" pitchFamily="18" charset="0"/>
              </a:rPr>
              <a:t> is a simple algorithm that stores all available cases and classifies new  cases based on a </a:t>
            </a:r>
            <a:r>
              <a:rPr lang="en-IN" sz="2100" b="1" dirty="0">
                <a:latin typeface="Calibri (Headings)"/>
                <a:cs typeface="Times New Roman" panose="02020603050405020304" pitchFamily="18" charset="0"/>
              </a:rPr>
              <a:t>similarity measure </a:t>
            </a:r>
            <a:r>
              <a:rPr lang="en-IN" sz="2100" dirty="0">
                <a:latin typeface="Calibri (Headings)"/>
                <a:cs typeface="Times New Roman" panose="02020603050405020304" pitchFamily="18" charset="0"/>
              </a:rPr>
              <a:t>(e.g., distance functions). </a:t>
            </a:r>
          </a:p>
          <a:p>
            <a:pPr marL="0" indent="0" algn="just">
              <a:lnSpc>
                <a:spcPct val="160000"/>
              </a:lnSpc>
              <a:buNone/>
            </a:pPr>
            <a:r>
              <a:rPr lang="en-IN" sz="2100" dirty="0">
                <a:latin typeface="Calibri (Headings)"/>
                <a:cs typeface="Times New Roman" panose="02020603050405020304" pitchFamily="18" charset="0"/>
              </a:rPr>
              <a:t>2. The KNN algorithm assumes that similar things exist in </a:t>
            </a:r>
            <a:r>
              <a:rPr lang="en-IN" sz="2100" b="1" dirty="0">
                <a:latin typeface="Calibri (Headings)"/>
                <a:cs typeface="Times New Roman" panose="02020603050405020304" pitchFamily="18" charset="0"/>
              </a:rPr>
              <a:t>close proximity</a:t>
            </a:r>
            <a:r>
              <a:rPr lang="en-IN" sz="2100" dirty="0">
                <a:latin typeface="Calibri (Headings)"/>
                <a:cs typeface="Times New Roman" panose="02020603050405020304" pitchFamily="18" charset="0"/>
              </a:rPr>
              <a:t>. In other words, similar things are near to each other.</a:t>
            </a:r>
            <a:endParaRPr lang="en-IN" sz="2100" b="1" dirty="0">
              <a:latin typeface="Calibri (Headings)"/>
              <a:cs typeface="Times New Roman" panose="02020603050405020304" pitchFamily="18" charset="0"/>
            </a:endParaRPr>
          </a:p>
        </p:txBody>
      </p:sp>
      <p:pic>
        <p:nvPicPr>
          <p:cNvPr id="4" name="image2.jpeg"/>
          <p:cNvPicPr/>
          <p:nvPr/>
        </p:nvPicPr>
        <p:blipFill>
          <a:blip r:embed="rId3"/>
          <a:srcRect/>
          <a:stretch>
            <a:fillRect/>
          </a:stretch>
        </p:blipFill>
        <p:spPr bwMode="auto">
          <a:xfrm>
            <a:off x="433136" y="152400"/>
            <a:ext cx="1930763" cy="609600"/>
          </a:xfrm>
          <a:prstGeom prst="rect">
            <a:avLst/>
          </a:prstGeom>
          <a:noFill/>
          <a:ln w="9525">
            <a:noFill/>
            <a:miter lim="800000"/>
            <a:headEnd/>
            <a:tailEnd/>
          </a:ln>
        </p:spPr>
      </p:pic>
      <p:pic>
        <p:nvPicPr>
          <p:cNvPr id="6" name="Picture 5" descr="A picture containing bird&#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136" y="2797336"/>
            <a:ext cx="3200400" cy="1718335"/>
          </a:xfrm>
          <a:prstGeom prst="rect">
            <a:avLst/>
          </a:prstGeom>
        </p:spPr>
      </p:pic>
      <p:pic>
        <p:nvPicPr>
          <p:cNvPr id="8" name="Picture 7" descr="A picture containing screenshot&#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000" y="2797335"/>
            <a:ext cx="3593433" cy="1718335"/>
          </a:xfrm>
          <a:prstGeom prst="rect">
            <a:avLst/>
          </a:prstGeom>
        </p:spPr>
      </p:pic>
      <p:pic>
        <p:nvPicPr>
          <p:cNvPr id="7" name="Picture 6" descr="A picture containing object, clock&#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86400" y="482600"/>
            <a:ext cx="1912786" cy="792549"/>
          </a:xfrm>
          <a:prstGeom prst="rect">
            <a:avLst/>
          </a:prstGeom>
        </p:spPr>
      </p:pic>
      <p:sp>
        <p:nvSpPr>
          <p:cNvPr id="2" name="Slide Number Placeholder 1"/>
          <p:cNvSpPr>
            <a:spLocks noGrp="1"/>
          </p:cNvSpPr>
          <p:nvPr>
            <p:ph type="sldNum" sz="quarter" idx="12"/>
          </p:nvPr>
        </p:nvSpPr>
        <p:spPr/>
        <p:txBody>
          <a:bodyPr/>
          <a:lstStyle/>
          <a:p>
            <a:fld id="{4F7E9C80-C75B-4B75-A6C5-E58A18995148}" type="slidenum">
              <a:rPr lang="en-US" b="1" smtClean="0">
                <a:solidFill>
                  <a:schemeClr val="tx1"/>
                </a:solidFill>
              </a:rPr>
              <a:t>14</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43893"/>
    </mc:Choice>
    <mc:Fallback xmlns="">
      <p:transition spd="slow" advTm="143893"/>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9100" y="963071"/>
            <a:ext cx="8305800" cy="5883275"/>
          </a:xfrm>
        </p:spPr>
        <p:txBody>
          <a:bodyPr>
            <a:normAutofit/>
          </a:bodyPr>
          <a:lstStyle/>
          <a:p>
            <a:pPr>
              <a:buFont typeface="Wingdings" panose="05000000000000000000" pitchFamily="2" charset="2"/>
              <a:buChar char="§"/>
            </a:pPr>
            <a:r>
              <a:rPr lang="en-IN" sz="1600" b="1" dirty="0">
                <a:latin typeface="+mj-lt"/>
                <a:cs typeface="Times New Roman" panose="02020603050405020304" pitchFamily="18" charset="0"/>
              </a:rPr>
              <a:t>Module 5: Extra Tree and Stochastic Gradient descent </a:t>
            </a:r>
          </a:p>
          <a:p>
            <a:pPr marL="0" indent="0">
              <a:buNone/>
            </a:pPr>
            <a:r>
              <a:rPr lang="en-IN" sz="1600" b="1" dirty="0">
                <a:latin typeface="+mj-lt"/>
                <a:cs typeface="Times New Roman" panose="02020603050405020304" pitchFamily="18" charset="0"/>
              </a:rPr>
              <a:t>Stochastic Gradient descent:</a:t>
            </a:r>
          </a:p>
          <a:p>
            <a:pPr marL="0" indent="0" algn="just">
              <a:lnSpc>
                <a:spcPct val="150000"/>
              </a:lnSpc>
              <a:buNone/>
            </a:pPr>
            <a:r>
              <a:rPr lang="en-IN" sz="1600" dirty="0">
                <a:solidFill>
                  <a:schemeClr val="tx1">
                    <a:lumMod val="95000"/>
                    <a:lumOff val="5000"/>
                  </a:schemeClr>
                </a:solidFill>
                <a:latin typeface="+mj-lt"/>
                <a:cs typeface="Times New Roman" panose="02020603050405020304" pitchFamily="18" charset="0"/>
              </a:rPr>
              <a:t>1. Gradient descent is an iterative algorithm, that </a:t>
            </a:r>
            <a:r>
              <a:rPr lang="en-IN" sz="1600" b="1" dirty="0">
                <a:solidFill>
                  <a:schemeClr val="tx1">
                    <a:lumMod val="95000"/>
                    <a:lumOff val="5000"/>
                  </a:schemeClr>
                </a:solidFill>
                <a:latin typeface="+mj-lt"/>
                <a:cs typeface="Times New Roman" panose="02020603050405020304" pitchFamily="18" charset="0"/>
              </a:rPr>
              <a:t>starts from a random point </a:t>
            </a:r>
            <a:r>
              <a:rPr lang="en-IN" sz="1600" dirty="0">
                <a:solidFill>
                  <a:schemeClr val="tx1">
                    <a:lumMod val="95000"/>
                    <a:lumOff val="5000"/>
                  </a:schemeClr>
                </a:solidFill>
                <a:latin typeface="+mj-lt"/>
                <a:cs typeface="Times New Roman" panose="02020603050405020304" pitchFamily="18" charset="0"/>
              </a:rPr>
              <a:t>on a function and </a:t>
            </a:r>
            <a:r>
              <a:rPr lang="en-IN" sz="1600" b="1" dirty="0">
                <a:solidFill>
                  <a:schemeClr val="tx1">
                    <a:lumMod val="95000"/>
                    <a:lumOff val="5000"/>
                  </a:schemeClr>
                </a:solidFill>
                <a:latin typeface="+mj-lt"/>
                <a:cs typeface="Times New Roman" panose="02020603050405020304" pitchFamily="18" charset="0"/>
              </a:rPr>
              <a:t>travels down its slope </a:t>
            </a:r>
            <a:r>
              <a:rPr lang="en-IN" sz="1600" dirty="0">
                <a:solidFill>
                  <a:schemeClr val="tx1">
                    <a:lumMod val="95000"/>
                    <a:lumOff val="5000"/>
                  </a:schemeClr>
                </a:solidFill>
                <a:latin typeface="+mj-lt"/>
                <a:cs typeface="Times New Roman" panose="02020603050405020304" pitchFamily="18" charset="0"/>
              </a:rPr>
              <a:t>in steps until it reaches the </a:t>
            </a:r>
            <a:r>
              <a:rPr lang="en-IN" sz="1600" b="1" dirty="0">
                <a:solidFill>
                  <a:schemeClr val="tx1">
                    <a:lumMod val="95000"/>
                    <a:lumOff val="5000"/>
                  </a:schemeClr>
                </a:solidFill>
                <a:latin typeface="+mj-lt"/>
                <a:cs typeface="Times New Roman" panose="02020603050405020304" pitchFamily="18" charset="0"/>
              </a:rPr>
              <a:t>lowest point of that function</a:t>
            </a:r>
            <a:r>
              <a:rPr lang="en-IN" sz="1600" dirty="0">
                <a:solidFill>
                  <a:schemeClr val="tx1">
                    <a:lumMod val="95000"/>
                    <a:lumOff val="5000"/>
                  </a:schemeClr>
                </a:solidFill>
                <a:latin typeface="+mj-lt"/>
                <a:cs typeface="Times New Roman" panose="02020603050405020304" pitchFamily="18" charset="0"/>
              </a:rPr>
              <a:t>.</a:t>
            </a:r>
          </a:p>
          <a:p>
            <a:pPr marL="0" indent="0" algn="just">
              <a:lnSpc>
                <a:spcPct val="150000"/>
              </a:lnSpc>
              <a:buNone/>
            </a:pPr>
            <a:r>
              <a:rPr lang="en-IN" sz="1600" dirty="0">
                <a:solidFill>
                  <a:schemeClr val="tx1">
                    <a:lumMod val="95000"/>
                    <a:lumOff val="5000"/>
                  </a:schemeClr>
                </a:solidFill>
                <a:latin typeface="+mj-lt"/>
                <a:cs typeface="Times New Roman" panose="02020603050405020304" pitchFamily="18" charset="0"/>
              </a:rPr>
              <a:t>2. In Stochastic Gradient Descent, a few samples are selected randomly instead of the whole data set for each </a:t>
            </a:r>
            <a:r>
              <a:rPr lang="en-IN" sz="1600" b="1" dirty="0">
                <a:solidFill>
                  <a:schemeClr val="tx1">
                    <a:lumMod val="95000"/>
                    <a:lumOff val="5000"/>
                  </a:schemeClr>
                </a:solidFill>
                <a:latin typeface="+mj-lt"/>
                <a:cs typeface="Times New Roman" panose="02020603050405020304" pitchFamily="18" charset="0"/>
              </a:rPr>
              <a:t>iteration</a:t>
            </a:r>
            <a:r>
              <a:rPr lang="en-IN" sz="1600" dirty="0">
                <a:solidFill>
                  <a:schemeClr val="tx1">
                    <a:lumMod val="95000"/>
                    <a:lumOff val="5000"/>
                  </a:schemeClr>
                </a:solidFill>
                <a:latin typeface="+mj-lt"/>
                <a:cs typeface="Times New Roman" panose="02020603050405020304" pitchFamily="18" charset="0"/>
              </a:rPr>
              <a:t> which makes it </a:t>
            </a:r>
            <a:r>
              <a:rPr lang="en-IN" sz="1600" b="1" dirty="0">
                <a:solidFill>
                  <a:schemeClr val="tx1">
                    <a:lumMod val="95000"/>
                    <a:lumOff val="5000"/>
                  </a:schemeClr>
                </a:solidFill>
                <a:latin typeface="+mj-lt"/>
                <a:cs typeface="Times New Roman" panose="02020603050405020304" pitchFamily="18" charset="0"/>
              </a:rPr>
              <a:t>computationally less expensive</a:t>
            </a:r>
            <a:r>
              <a:rPr lang="en-IN" sz="1600" dirty="0">
                <a:solidFill>
                  <a:schemeClr val="tx1">
                    <a:lumMod val="95000"/>
                    <a:lumOff val="5000"/>
                  </a:schemeClr>
                </a:solidFill>
                <a:latin typeface="+mj-lt"/>
                <a:cs typeface="Times New Roman" panose="02020603050405020304" pitchFamily="18" charset="0"/>
              </a:rPr>
              <a:t>.</a:t>
            </a:r>
          </a:p>
          <a:p>
            <a:pPr marL="0" indent="0" algn="just">
              <a:lnSpc>
                <a:spcPct val="150000"/>
              </a:lnSpc>
              <a:buNone/>
            </a:pPr>
            <a:r>
              <a:rPr lang="en-IN" sz="1600" dirty="0">
                <a:solidFill>
                  <a:schemeClr val="tx1">
                    <a:lumMod val="95000"/>
                    <a:lumOff val="5000"/>
                  </a:schemeClr>
                </a:solidFill>
                <a:latin typeface="+mj-lt"/>
                <a:cs typeface="Times New Roman" panose="02020603050405020304" pitchFamily="18" charset="0"/>
              </a:rPr>
              <a:t>3. Hence, in most scenarios, SGD is preferred over other types of Gradient Descent for </a:t>
            </a:r>
            <a:r>
              <a:rPr lang="en-IN" sz="1600" b="1" dirty="0">
                <a:solidFill>
                  <a:schemeClr val="tx1">
                    <a:lumMod val="95000"/>
                    <a:lumOff val="5000"/>
                  </a:schemeClr>
                </a:solidFill>
                <a:latin typeface="+mj-lt"/>
                <a:cs typeface="Times New Roman" panose="02020603050405020304" pitchFamily="18" charset="0"/>
              </a:rPr>
              <a:t>optimizing</a:t>
            </a:r>
            <a:r>
              <a:rPr lang="en-IN" sz="1600" dirty="0">
                <a:solidFill>
                  <a:schemeClr val="tx1">
                    <a:lumMod val="95000"/>
                    <a:lumOff val="5000"/>
                  </a:schemeClr>
                </a:solidFill>
                <a:latin typeface="+mj-lt"/>
                <a:cs typeface="Times New Roman" panose="02020603050405020304" pitchFamily="18" charset="0"/>
              </a:rPr>
              <a:t> </a:t>
            </a:r>
            <a:r>
              <a:rPr lang="en-IN" sz="1600" b="1" dirty="0">
                <a:solidFill>
                  <a:schemeClr val="tx1">
                    <a:lumMod val="95000"/>
                    <a:lumOff val="5000"/>
                  </a:schemeClr>
                </a:solidFill>
                <a:latin typeface="+mj-lt"/>
                <a:cs typeface="Times New Roman" panose="02020603050405020304" pitchFamily="18" charset="0"/>
              </a:rPr>
              <a:t>a learning algorithm</a:t>
            </a:r>
            <a:r>
              <a:rPr lang="en-IN" sz="1600" b="1" dirty="0">
                <a:latin typeface="+mj-lt"/>
                <a:cs typeface="Times New Roman" panose="02020603050405020304" pitchFamily="18" charset="0"/>
              </a:rPr>
              <a:t>.</a:t>
            </a:r>
          </a:p>
          <a:p>
            <a:pPr marL="0" indent="0" algn="just">
              <a:lnSpc>
                <a:spcPct val="150000"/>
              </a:lnSpc>
              <a:buNone/>
            </a:pPr>
            <a:endParaRPr lang="en-IN" sz="1600" b="1" dirty="0">
              <a:latin typeface="+mj-lt"/>
            </a:endParaRPr>
          </a:p>
          <a:p>
            <a:pPr marL="0" indent="0">
              <a:buNone/>
            </a:pPr>
            <a:r>
              <a:rPr lang="en-IN" sz="1600" b="1" dirty="0">
                <a:latin typeface="+mj-lt"/>
              </a:rPr>
              <a:t>Extra Tree: </a:t>
            </a:r>
          </a:p>
          <a:p>
            <a:pPr algn="just">
              <a:lnSpc>
                <a:spcPct val="150000"/>
              </a:lnSpc>
              <a:buAutoNum type="arabicPeriod"/>
            </a:pPr>
            <a:r>
              <a:rPr lang="en-IN" sz="1600" dirty="0" err="1">
                <a:solidFill>
                  <a:schemeClr val="tx1">
                    <a:lumMod val="95000"/>
                    <a:lumOff val="5000"/>
                  </a:schemeClr>
                </a:solidFill>
                <a:latin typeface="+mj-lt"/>
                <a:cs typeface="Times New Roman" panose="02020603050405020304" pitchFamily="18" charset="0"/>
              </a:rPr>
              <a:t>ExtraTreesClassifier</a:t>
            </a:r>
            <a:r>
              <a:rPr lang="en-IN" sz="1600" dirty="0">
                <a:solidFill>
                  <a:schemeClr val="tx1">
                    <a:lumMod val="95000"/>
                    <a:lumOff val="5000"/>
                  </a:schemeClr>
                </a:solidFill>
                <a:latin typeface="+mj-lt"/>
                <a:cs typeface="Times New Roman" panose="02020603050405020304" pitchFamily="18" charset="0"/>
              </a:rPr>
              <a:t> is a type of ensemble learning method fundamentally </a:t>
            </a:r>
            <a:r>
              <a:rPr lang="en-IN" sz="1600" b="1" dirty="0">
                <a:solidFill>
                  <a:schemeClr val="tx1">
                    <a:lumMod val="95000"/>
                    <a:lumOff val="5000"/>
                  </a:schemeClr>
                </a:solidFill>
                <a:latin typeface="+mj-lt"/>
                <a:cs typeface="Times New Roman" panose="02020603050405020304" pitchFamily="18" charset="0"/>
              </a:rPr>
              <a:t>based on decision trees.</a:t>
            </a:r>
          </a:p>
          <a:p>
            <a:pPr algn="just">
              <a:lnSpc>
                <a:spcPct val="150000"/>
              </a:lnSpc>
              <a:buAutoNum type="arabicPeriod"/>
            </a:pPr>
            <a:r>
              <a:rPr lang="en-IN" sz="1600" dirty="0">
                <a:solidFill>
                  <a:schemeClr val="tx1">
                    <a:lumMod val="95000"/>
                    <a:lumOff val="5000"/>
                  </a:schemeClr>
                </a:solidFill>
                <a:latin typeface="+mj-lt"/>
                <a:cs typeface="Times New Roman" panose="02020603050405020304" pitchFamily="18" charset="0"/>
              </a:rPr>
              <a:t>In the Extra Trees classifier, the </a:t>
            </a:r>
            <a:r>
              <a:rPr lang="en-IN" sz="1600" b="1" dirty="0">
                <a:solidFill>
                  <a:schemeClr val="tx1">
                    <a:lumMod val="95000"/>
                    <a:lumOff val="5000"/>
                  </a:schemeClr>
                </a:solidFill>
                <a:latin typeface="+mj-lt"/>
                <a:cs typeface="Times New Roman" panose="02020603050405020304" pitchFamily="18" charset="0"/>
              </a:rPr>
              <a:t>features and splits are selected at random</a:t>
            </a:r>
            <a:r>
              <a:rPr lang="en-IN" sz="1600" dirty="0">
                <a:solidFill>
                  <a:schemeClr val="tx1">
                    <a:lumMod val="95000"/>
                    <a:lumOff val="5000"/>
                  </a:schemeClr>
                </a:solidFill>
                <a:latin typeface="+mj-lt"/>
                <a:cs typeface="Times New Roman" panose="02020603050405020304" pitchFamily="18" charset="0"/>
              </a:rPr>
              <a:t>, hence its also called “Extremely Randomized Tree”.</a:t>
            </a:r>
          </a:p>
          <a:p>
            <a:pPr algn="just">
              <a:lnSpc>
                <a:spcPct val="150000"/>
              </a:lnSpc>
              <a:buAutoNum type="arabicPeriod"/>
            </a:pPr>
            <a:r>
              <a:rPr lang="en-IN" sz="1600" dirty="0">
                <a:solidFill>
                  <a:schemeClr val="tx1">
                    <a:lumMod val="95000"/>
                    <a:lumOff val="5000"/>
                  </a:schemeClr>
                </a:solidFill>
                <a:latin typeface="+mj-lt"/>
                <a:cs typeface="Times New Roman" panose="02020603050405020304" pitchFamily="18" charset="0"/>
              </a:rPr>
              <a:t>Extra tress algorithm is </a:t>
            </a:r>
            <a:r>
              <a:rPr lang="en-IN" sz="1600" b="1" dirty="0">
                <a:solidFill>
                  <a:schemeClr val="tx1">
                    <a:lumMod val="95000"/>
                    <a:lumOff val="5000"/>
                  </a:schemeClr>
                </a:solidFill>
                <a:latin typeface="+mj-lt"/>
                <a:cs typeface="Times New Roman" panose="02020603050405020304" pitchFamily="18" charset="0"/>
              </a:rPr>
              <a:t>less</a:t>
            </a:r>
            <a:r>
              <a:rPr lang="en-IN" sz="1600" dirty="0">
                <a:solidFill>
                  <a:schemeClr val="tx1">
                    <a:lumMod val="95000"/>
                    <a:lumOff val="5000"/>
                  </a:schemeClr>
                </a:solidFill>
                <a:latin typeface="+mj-lt"/>
                <a:cs typeface="Times New Roman" panose="02020603050405020304" pitchFamily="18" charset="0"/>
              </a:rPr>
              <a:t> </a:t>
            </a:r>
            <a:r>
              <a:rPr lang="en-IN" sz="1600" b="1" dirty="0">
                <a:solidFill>
                  <a:schemeClr val="tx1">
                    <a:lumMod val="95000"/>
                    <a:lumOff val="5000"/>
                  </a:schemeClr>
                </a:solidFill>
                <a:latin typeface="+mj-lt"/>
                <a:cs typeface="Times New Roman" panose="02020603050405020304" pitchFamily="18" charset="0"/>
              </a:rPr>
              <a:t>computationally expensive </a:t>
            </a:r>
            <a:r>
              <a:rPr lang="en-IN" sz="1600" dirty="0">
                <a:solidFill>
                  <a:schemeClr val="tx1">
                    <a:lumMod val="95000"/>
                    <a:lumOff val="5000"/>
                  </a:schemeClr>
                </a:solidFill>
                <a:latin typeface="+mj-lt"/>
                <a:cs typeface="Times New Roman" panose="02020603050405020304" pitchFamily="18" charset="0"/>
              </a:rPr>
              <a:t>than a Random Forest.</a:t>
            </a:r>
          </a:p>
        </p:txBody>
      </p:sp>
      <p:pic>
        <p:nvPicPr>
          <p:cNvPr id="4" name="image2.jpeg"/>
          <p:cNvPicPr/>
          <p:nvPr/>
        </p:nvPicPr>
        <p:blipFill>
          <a:blip r:embed="rId3"/>
          <a:srcRect/>
          <a:stretch>
            <a:fillRect/>
          </a:stretch>
        </p:blipFill>
        <p:spPr bwMode="auto">
          <a:xfrm>
            <a:off x="533400" y="122237"/>
            <a:ext cx="1930763" cy="609600"/>
          </a:xfrm>
          <a:prstGeom prst="rect">
            <a:avLst/>
          </a:prstGeom>
          <a:noFill/>
          <a:ln w="9525">
            <a:noFill/>
            <a:miter lim="800000"/>
            <a:headEnd/>
            <a:tailEnd/>
          </a:ln>
        </p:spPr>
      </p:pic>
      <p:pic>
        <p:nvPicPr>
          <p:cNvPr id="5" name="Picture 4" descr="A picture containing object, clock&#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3446" y="731837"/>
            <a:ext cx="1912786" cy="792549"/>
          </a:xfrm>
          <a:prstGeom prst="rect">
            <a:avLst/>
          </a:prstGeom>
        </p:spPr>
      </p:pic>
      <p:sp>
        <p:nvSpPr>
          <p:cNvPr id="2" name="Slide Number Placeholder 1"/>
          <p:cNvSpPr>
            <a:spLocks noGrp="1"/>
          </p:cNvSpPr>
          <p:nvPr>
            <p:ph type="sldNum" sz="quarter" idx="12"/>
          </p:nvPr>
        </p:nvSpPr>
        <p:spPr/>
        <p:txBody>
          <a:bodyPr/>
          <a:lstStyle/>
          <a:p>
            <a:fld id="{4F7E9C80-C75B-4B75-A6C5-E58A18995148}" type="slidenum">
              <a:rPr lang="en-US" b="1" smtClean="0">
                <a:solidFill>
                  <a:schemeClr val="tx1"/>
                </a:solidFill>
              </a:rPr>
              <a:t>15</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1314"/>
    </mc:Choice>
    <mc:Fallback xmlns="">
      <p:transition spd="slow" advTm="71314"/>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787358"/>
          </a:xfrm>
        </p:spPr>
        <p:txBody>
          <a:bodyPr>
            <a:normAutofit/>
          </a:bodyPr>
          <a:lstStyle/>
          <a:p>
            <a:pPr algn="just">
              <a:buFont typeface="Wingdings" panose="05000000000000000000" pitchFamily="2" charset="2"/>
              <a:buChar char="§"/>
            </a:pPr>
            <a:r>
              <a:rPr lang="en-IN" sz="1600" b="1" dirty="0">
                <a:latin typeface="+mj-lt"/>
              </a:rPr>
              <a:t>Module 6 : </a:t>
            </a:r>
            <a:r>
              <a:rPr lang="en-IN" sz="1600" b="1" dirty="0">
                <a:latin typeface="+mj-lt"/>
                <a:cs typeface="Times New Roman" panose="02020603050405020304" pitchFamily="18" charset="0"/>
              </a:rPr>
              <a:t>Implementing Ensemble Learning Algorithm (Stacking Approach)</a:t>
            </a:r>
          </a:p>
          <a:p>
            <a:pPr marL="0" indent="0" algn="just">
              <a:lnSpc>
                <a:spcPct val="150000"/>
              </a:lnSpc>
              <a:buNone/>
            </a:pPr>
            <a:r>
              <a:rPr lang="en-IN" sz="1600" dirty="0">
                <a:latin typeface="+mj-lt"/>
                <a:cs typeface="Times New Roman" panose="02020603050405020304" pitchFamily="18" charset="0"/>
              </a:rPr>
              <a:t>1.</a:t>
            </a:r>
            <a:r>
              <a:rPr lang="en-IN" sz="1600" b="1" dirty="0">
                <a:latin typeface="+mj-lt"/>
                <a:cs typeface="Times New Roman" panose="02020603050405020304" pitchFamily="18" charset="0"/>
              </a:rPr>
              <a:t> </a:t>
            </a:r>
            <a:r>
              <a:rPr lang="en-IN" sz="1600" dirty="0">
                <a:latin typeface="+mj-lt"/>
                <a:cs typeface="Times New Roman" panose="02020603050405020304" pitchFamily="18" charset="0"/>
              </a:rPr>
              <a:t>In the Proposed Model, concept of weak learners and meta classifiers is used. Weaker Learners are the machine learning algorithm that are used for comparison of various algorithm, and the meta learner is the voting classifiers.</a:t>
            </a:r>
          </a:p>
          <a:p>
            <a:pPr marL="0" indent="0" algn="just">
              <a:lnSpc>
                <a:spcPct val="150000"/>
              </a:lnSpc>
              <a:buNone/>
            </a:pPr>
            <a:r>
              <a:rPr lang="en-IN" sz="1600" dirty="0">
                <a:latin typeface="+mj-lt"/>
                <a:cs typeface="Times New Roman" panose="02020603050405020304" pitchFamily="18" charset="0"/>
              </a:rPr>
              <a:t>2. Thereafter, top three algorithms are taken after performing the comparative analysis and they are ensembled into the voting classifier which optimizes the output and increases the throughput of the outcome.</a:t>
            </a:r>
          </a:p>
          <a:p>
            <a:pPr marL="0" indent="0" algn="just">
              <a:lnSpc>
                <a:spcPct val="150000"/>
              </a:lnSpc>
              <a:buNone/>
            </a:pPr>
            <a:r>
              <a:rPr lang="en-IN" sz="1600" dirty="0">
                <a:latin typeface="+mj-lt"/>
                <a:cs typeface="Times New Roman" panose="02020603050405020304" pitchFamily="18" charset="0"/>
              </a:rPr>
              <a:t>3. In voting method each output from the different machine learning algorithm is taken as input and they are considered as ‘vote’, now the vote of each algorithm is studied and the iteration is performed for optimizing the output.</a:t>
            </a:r>
          </a:p>
          <a:p>
            <a:pPr marL="0" indent="0" algn="just">
              <a:lnSpc>
                <a:spcPct val="150000"/>
              </a:lnSpc>
              <a:buNone/>
            </a:pPr>
            <a:endParaRPr lang="en-IN" sz="1600" dirty="0">
              <a:latin typeface="+mj-lt"/>
              <a:cs typeface="Times New Roman" panose="02020603050405020304" pitchFamily="18" charset="0"/>
            </a:endParaRPr>
          </a:p>
          <a:p>
            <a:pPr algn="just">
              <a:buFont typeface="Wingdings" panose="05000000000000000000" pitchFamily="2" charset="2"/>
              <a:buChar char="§"/>
            </a:pPr>
            <a:r>
              <a:rPr lang="en-IN" sz="1600" b="1" dirty="0">
                <a:latin typeface="+mj-lt"/>
                <a:cs typeface="Times New Roman" panose="02020603050405020304" pitchFamily="18" charset="0"/>
              </a:rPr>
              <a:t>Module 7 : GUI Implementation  </a:t>
            </a:r>
          </a:p>
          <a:p>
            <a:pPr algn="just">
              <a:lnSpc>
                <a:spcPct val="150000"/>
              </a:lnSpc>
              <a:buAutoNum type="arabicPeriod"/>
            </a:pPr>
            <a:r>
              <a:rPr lang="en-IN" sz="1600" dirty="0">
                <a:latin typeface="+mj-lt"/>
                <a:cs typeface="Times New Roman" panose="02020603050405020304" pitchFamily="18" charset="0"/>
              </a:rPr>
              <a:t>Python </a:t>
            </a:r>
            <a:r>
              <a:rPr lang="en-IN" sz="1600" dirty="0" err="1">
                <a:latin typeface="+mj-lt"/>
                <a:cs typeface="Times New Roman" panose="02020603050405020304" pitchFamily="18" charset="0"/>
              </a:rPr>
              <a:t>Tkinter</a:t>
            </a:r>
            <a:r>
              <a:rPr lang="en-IN" sz="1600" dirty="0">
                <a:latin typeface="+mj-lt"/>
                <a:cs typeface="Times New Roman" panose="02020603050405020304" pitchFamily="18" charset="0"/>
              </a:rPr>
              <a:t>  library used for GUI.</a:t>
            </a:r>
          </a:p>
          <a:p>
            <a:pPr algn="just">
              <a:lnSpc>
                <a:spcPct val="150000"/>
              </a:lnSpc>
              <a:buAutoNum type="arabicPeriod"/>
            </a:pPr>
            <a:r>
              <a:rPr lang="en-IN" sz="1600" dirty="0">
                <a:latin typeface="+mj-lt"/>
                <a:cs typeface="Times New Roman" panose="02020603050405020304" pitchFamily="18" charset="0"/>
              </a:rPr>
              <a:t>User data is taken as input and output is displayed </a:t>
            </a:r>
          </a:p>
          <a:p>
            <a:pPr algn="just">
              <a:lnSpc>
                <a:spcPct val="150000"/>
              </a:lnSpc>
              <a:buAutoNum type="arabicPeriod"/>
            </a:pPr>
            <a:r>
              <a:rPr lang="en-IN" sz="1600" dirty="0">
                <a:latin typeface="+mj-lt"/>
                <a:cs typeface="Times New Roman" panose="02020603050405020304" pitchFamily="18" charset="0"/>
              </a:rPr>
              <a:t>Based on various requirements inputs are taken for different area.</a:t>
            </a:r>
          </a:p>
          <a:p>
            <a:pPr marL="0" indent="0">
              <a:buNone/>
            </a:pPr>
            <a:endParaRPr lang="en-IN" sz="1600" b="1" dirty="0">
              <a:latin typeface="Calibri (Headings)"/>
              <a:cs typeface="Times New Roman" panose="02020603050405020304" pitchFamily="18" charset="0"/>
            </a:endParaRPr>
          </a:p>
        </p:txBody>
      </p:sp>
      <p:pic>
        <p:nvPicPr>
          <p:cNvPr id="4" name="image2.jpeg"/>
          <p:cNvPicPr/>
          <p:nvPr/>
        </p:nvPicPr>
        <p:blipFill>
          <a:blip r:embed="rId5"/>
          <a:srcRect/>
          <a:stretch>
            <a:fillRect/>
          </a:stretch>
        </p:blipFill>
        <p:spPr bwMode="auto">
          <a:xfrm>
            <a:off x="457200" y="156242"/>
            <a:ext cx="1930763" cy="609600"/>
          </a:xfrm>
          <a:prstGeom prst="rect">
            <a:avLst/>
          </a:prstGeom>
          <a:noFill/>
          <a:ln w="9525">
            <a:noFill/>
            <a:miter lim="800000"/>
            <a:headEnd/>
            <a:tailEnd/>
          </a:ln>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5700" y="152656"/>
            <a:ext cx="1082134" cy="1173582"/>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91200" y="4953000"/>
            <a:ext cx="1082134" cy="1173582"/>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06632" y="4953000"/>
            <a:ext cx="1181202" cy="1097375"/>
          </a:xfrm>
          <a:prstGeom prst="rect">
            <a:avLst/>
          </a:prstGeom>
        </p:spPr>
      </p:pic>
      <p:sp>
        <p:nvSpPr>
          <p:cNvPr id="2" name="Slide Number Placeholder 1"/>
          <p:cNvSpPr>
            <a:spLocks noGrp="1"/>
          </p:cNvSpPr>
          <p:nvPr>
            <p:ph type="sldNum" sz="quarter" idx="12"/>
          </p:nvPr>
        </p:nvSpPr>
        <p:spPr/>
        <p:txBody>
          <a:bodyPr/>
          <a:lstStyle/>
          <a:p>
            <a:fld id="{4F7E9C80-C75B-4B75-A6C5-E58A18995148}" type="slidenum">
              <a:rPr lang="en-US" b="1" smtClean="0">
                <a:solidFill>
                  <a:schemeClr val="tx1"/>
                </a:solidFill>
              </a:rPr>
              <a:t>16</a:t>
            </a:fld>
            <a:endParaRPr lang="en-US" b="1" dirty="0">
              <a:solidFill>
                <a:schemeClr val="tx1"/>
              </a:solidFill>
            </a:endParaRPr>
          </a:p>
        </p:txBody>
      </p:sp>
      <p:pic>
        <p:nvPicPr>
          <p:cNvPr id="17" name="Audio 16">
            <a:hlinkClick r:id="" action="ppaction://media"/>
          </p:cNvPr>
          <p:cNvPicPr>
            <a:picLocks noChangeAspect="1"/>
          </p:cNvPicPr>
          <p:nvPr>
            <a:audioFile r:link="rId1"/>
            <p:extLst>
              <p:ext uri="{DAA4B4D4-6D71-4841-9C94-3DE7FCFB9230}">
                <p14:media xmlns:p14="http://schemas.microsoft.com/office/powerpoint/2010/main" r:embed="rId2">
                  <p14:trim st="322" end="800.9727"/>
                </p14:media>
              </p:ext>
            </p:extLst>
          </p:nvPr>
        </p:nvPicPr>
        <p:blipFill>
          <a:blip r:embed="rId8"/>
          <a:stretch>
            <a:fillRect/>
          </a:stretch>
        </p:blipFill>
        <p:spPr>
          <a:xfrm>
            <a:off x="6756039" y="304346"/>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4469"/>
    </mc:Choice>
    <mc:Fallback xmlns="">
      <p:transition spd="slow" advTm="844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01650"/>
            <a:ext cx="8229600" cy="1143000"/>
          </a:xfrm>
        </p:spPr>
        <p:txBody>
          <a:bodyPr/>
          <a:lstStyle/>
          <a:p>
            <a:r>
              <a:rPr lang="en-IN" b="1" dirty="0"/>
              <a:t>               Novelties in methodology</a:t>
            </a:r>
          </a:p>
        </p:txBody>
      </p:sp>
      <p:sp>
        <p:nvSpPr>
          <p:cNvPr id="3" name="Content Placeholder 2"/>
          <p:cNvSpPr>
            <a:spLocks noGrp="1"/>
          </p:cNvSpPr>
          <p:nvPr>
            <p:ph idx="1"/>
          </p:nvPr>
        </p:nvSpPr>
        <p:spPr>
          <a:xfrm>
            <a:off x="457200" y="1830387"/>
            <a:ext cx="8229600" cy="4525963"/>
          </a:xfrm>
        </p:spPr>
        <p:txBody>
          <a:bodyPr>
            <a:normAutofit/>
          </a:bodyPr>
          <a:lstStyle/>
          <a:p>
            <a:pPr algn="just">
              <a:lnSpc>
                <a:spcPct val="150000"/>
              </a:lnSpc>
              <a:buFont typeface="Wingdings" panose="05000000000000000000" pitchFamily="2" charset="2"/>
              <a:buChar char="§"/>
            </a:pPr>
            <a:r>
              <a:rPr lang="en-IN" sz="1600" dirty="0">
                <a:latin typeface="+mj-lt"/>
                <a:cs typeface="Times New Roman" panose="02020603050405020304" pitchFamily="18" charset="0"/>
              </a:rPr>
              <a:t>The primary outlook of the project corresponds to the fact that </a:t>
            </a:r>
            <a:r>
              <a:rPr lang="en-IN" sz="1600" b="1" dirty="0">
                <a:latin typeface="+mj-lt"/>
              </a:rPr>
              <a:t>Stacking approach </a:t>
            </a:r>
            <a:r>
              <a:rPr lang="en-IN" sz="1600" dirty="0">
                <a:latin typeface="+mj-lt"/>
              </a:rPr>
              <a:t>with a </a:t>
            </a:r>
            <a:r>
              <a:rPr lang="en-IN" sz="1600" b="1" dirty="0">
                <a:latin typeface="+mj-lt"/>
              </a:rPr>
              <a:t>voting classifier </a:t>
            </a:r>
            <a:r>
              <a:rPr lang="en-IN" sz="1600" dirty="0">
                <a:latin typeface="+mj-lt"/>
              </a:rPr>
              <a:t>is used for predicting the outputs. </a:t>
            </a:r>
          </a:p>
          <a:p>
            <a:pPr algn="just">
              <a:lnSpc>
                <a:spcPct val="150000"/>
              </a:lnSpc>
              <a:buFont typeface="Wingdings" panose="05000000000000000000" pitchFamily="2" charset="2"/>
              <a:buChar char="§"/>
            </a:pPr>
            <a:r>
              <a:rPr lang="en-IN" sz="1600" dirty="0">
                <a:latin typeface="+mj-lt"/>
              </a:rPr>
              <a:t>More than </a:t>
            </a:r>
            <a:r>
              <a:rPr lang="en-IN" sz="1600" b="1" dirty="0">
                <a:latin typeface="+mj-lt"/>
              </a:rPr>
              <a:t>20 different columns</a:t>
            </a:r>
            <a:r>
              <a:rPr lang="en-IN" sz="1600" dirty="0">
                <a:latin typeface="+mj-lt"/>
              </a:rPr>
              <a:t> covering almost all aspects while choosing a house are used.</a:t>
            </a:r>
          </a:p>
          <a:p>
            <a:pPr algn="just">
              <a:lnSpc>
                <a:spcPct val="150000"/>
              </a:lnSpc>
              <a:buFont typeface="Wingdings" panose="05000000000000000000" pitchFamily="2" charset="2"/>
              <a:buChar char="§"/>
            </a:pPr>
            <a:r>
              <a:rPr lang="en-IN" sz="1600" dirty="0">
                <a:latin typeface="+mj-lt"/>
              </a:rPr>
              <a:t>The results show that stacking achieves </a:t>
            </a:r>
            <a:r>
              <a:rPr lang="en-IN" sz="1600" b="1" dirty="0">
                <a:latin typeface="+mj-lt"/>
              </a:rPr>
              <a:t>higher accuracy</a:t>
            </a:r>
            <a:r>
              <a:rPr lang="en-IN" sz="1600" dirty="0">
                <a:latin typeface="+mj-lt"/>
              </a:rPr>
              <a:t> than individual classifiers and based on learning curves, it shows </a:t>
            </a:r>
            <a:r>
              <a:rPr lang="en-IN" sz="1600" b="1" dirty="0">
                <a:latin typeface="+mj-lt"/>
              </a:rPr>
              <a:t>no signs of overfitting</a:t>
            </a:r>
            <a:r>
              <a:rPr lang="en-IN" sz="1600" dirty="0">
                <a:latin typeface="+mj-lt"/>
              </a:rPr>
              <a:t>.</a:t>
            </a:r>
          </a:p>
          <a:p>
            <a:pPr algn="just">
              <a:lnSpc>
                <a:spcPct val="150000"/>
              </a:lnSpc>
              <a:buFont typeface="Wingdings" panose="05000000000000000000" pitchFamily="2" charset="2"/>
              <a:buChar char="§"/>
            </a:pPr>
            <a:r>
              <a:rPr lang="en-IN" sz="1600" dirty="0">
                <a:latin typeface="+mj-lt"/>
              </a:rPr>
              <a:t>The proposed statistical model </a:t>
            </a:r>
            <a:r>
              <a:rPr lang="en-IN" sz="1600" dirty="0">
                <a:latin typeface="+mj-lt"/>
                <a:cs typeface="Times New Roman" panose="02020603050405020304"/>
                <a:sym typeface="Times New Roman" panose="02020603050405020304"/>
              </a:rPr>
              <a:t>aims to use the data in </a:t>
            </a:r>
            <a:r>
              <a:rPr lang="en-IN" sz="1600" b="1" dirty="0">
                <a:latin typeface="+mj-lt"/>
                <a:cs typeface="Times New Roman" panose="02020603050405020304"/>
                <a:sym typeface="Times New Roman" panose="02020603050405020304"/>
              </a:rPr>
              <a:t>real world application </a:t>
            </a:r>
            <a:r>
              <a:rPr lang="en-IN" sz="1600" dirty="0">
                <a:latin typeface="+mj-lt"/>
                <a:cs typeface="Times New Roman" panose="02020603050405020304"/>
                <a:sym typeface="Times New Roman" panose="02020603050405020304"/>
              </a:rPr>
              <a:t>where integration with </a:t>
            </a:r>
            <a:r>
              <a:rPr lang="en-IN" sz="1600" b="1" dirty="0">
                <a:latin typeface="+mj-lt"/>
                <a:cs typeface="Times New Roman" panose="02020603050405020304"/>
                <a:sym typeface="Times New Roman" panose="02020603050405020304"/>
              </a:rPr>
              <a:t>GUI</a:t>
            </a:r>
            <a:r>
              <a:rPr lang="en-IN" sz="1600" dirty="0">
                <a:latin typeface="+mj-lt"/>
                <a:cs typeface="Times New Roman" panose="02020603050405020304"/>
                <a:sym typeface="Times New Roman" panose="02020603050405020304"/>
              </a:rPr>
              <a:t> can make its use widespread and can be </a:t>
            </a:r>
            <a:r>
              <a:rPr lang="en-IN" sz="1600" b="1" dirty="0">
                <a:latin typeface="+mj-lt"/>
                <a:cs typeface="Times New Roman" panose="02020603050405020304"/>
                <a:sym typeface="Times New Roman" panose="02020603050405020304"/>
              </a:rPr>
              <a:t>accessible</a:t>
            </a:r>
            <a:r>
              <a:rPr lang="en-IN" sz="1600" dirty="0">
                <a:latin typeface="+mj-lt"/>
                <a:cs typeface="Times New Roman" panose="02020603050405020304"/>
                <a:sym typeface="Times New Roman" panose="02020603050405020304"/>
              </a:rPr>
              <a:t> to all age group customers.</a:t>
            </a:r>
          </a:p>
          <a:p>
            <a:pPr algn="just">
              <a:lnSpc>
                <a:spcPct val="150000"/>
              </a:lnSpc>
              <a:buFont typeface="Wingdings" panose="05000000000000000000" pitchFamily="2" charset="2"/>
              <a:buChar char="§"/>
            </a:pPr>
            <a:r>
              <a:rPr lang="en-IN" sz="1600" dirty="0">
                <a:latin typeface="+mj-lt"/>
                <a:ea typeface="Times New Roman" panose="02020603050405020304"/>
                <a:cs typeface="Times New Roman" panose="02020603050405020304"/>
                <a:sym typeface="Times New Roman" panose="02020603050405020304"/>
              </a:rPr>
              <a:t>For </a:t>
            </a:r>
            <a:r>
              <a:rPr lang="en-IN" sz="1600" b="1" dirty="0">
                <a:latin typeface="+mj-lt"/>
                <a:ea typeface="Times New Roman" panose="02020603050405020304"/>
                <a:cs typeface="Times New Roman" panose="02020603050405020304"/>
                <a:sym typeface="Times New Roman" panose="02020603050405020304"/>
              </a:rPr>
              <a:t>developing countries </a:t>
            </a:r>
            <a:r>
              <a:rPr lang="en-IN" sz="1600" dirty="0">
                <a:latin typeface="+mj-lt"/>
                <a:ea typeface="Times New Roman" panose="02020603050405020304"/>
                <a:cs typeface="Times New Roman" panose="02020603050405020304"/>
                <a:sym typeface="Times New Roman" panose="02020603050405020304"/>
              </a:rPr>
              <a:t>were housing sector plays a major role, it is vital to develop a model that can </a:t>
            </a:r>
            <a:r>
              <a:rPr lang="en-IN" sz="1600" b="1" dirty="0">
                <a:latin typeface="+mj-lt"/>
                <a:ea typeface="Times New Roman" panose="02020603050405020304"/>
                <a:cs typeface="Times New Roman" panose="02020603050405020304"/>
                <a:sym typeface="Times New Roman" panose="02020603050405020304"/>
              </a:rPr>
              <a:t>assist government </a:t>
            </a:r>
            <a:r>
              <a:rPr lang="en-IN" sz="1600" dirty="0">
                <a:latin typeface="+mj-lt"/>
                <a:ea typeface="Times New Roman" panose="02020603050405020304"/>
                <a:cs typeface="Times New Roman" panose="02020603050405020304"/>
                <a:sym typeface="Times New Roman" panose="02020603050405020304"/>
              </a:rPr>
              <a:t>in all aspects. </a:t>
            </a:r>
            <a:endParaRPr lang="en-IN" sz="1600" dirty="0">
              <a:latin typeface="+mj-lt"/>
              <a:ea typeface="Times New Roman" panose="02020603050405020304"/>
              <a:cs typeface="Times New Roman" panose="02020603050405020304" pitchFamily="18" charset="0"/>
              <a:sym typeface="Times New Roman" panose="02020603050405020304"/>
            </a:endParaRPr>
          </a:p>
        </p:txBody>
      </p:sp>
      <p:sp>
        <p:nvSpPr>
          <p:cNvPr id="4" name="Slide Number Placeholder 3"/>
          <p:cNvSpPr>
            <a:spLocks noGrp="1"/>
          </p:cNvSpPr>
          <p:nvPr>
            <p:ph type="sldNum" sz="quarter" idx="12"/>
          </p:nvPr>
        </p:nvSpPr>
        <p:spPr/>
        <p:txBody>
          <a:bodyPr/>
          <a:lstStyle/>
          <a:p>
            <a:fld id="{4F7E9C80-C75B-4B75-A6C5-E58A18995148}" type="slidenum">
              <a:rPr lang="en-US" smtClean="0"/>
              <a:t>17</a:t>
            </a:fld>
            <a:endParaRPr lang="en-US"/>
          </a:p>
        </p:txBody>
      </p:sp>
      <p:pic>
        <p:nvPicPr>
          <p:cNvPr id="5" name="image2.jpeg"/>
          <p:cNvPicPr/>
          <p:nvPr/>
        </p:nvPicPr>
        <p:blipFill>
          <a:blip r:embed="rId4"/>
          <a:srcRect/>
          <a:stretch>
            <a:fillRect/>
          </a:stretch>
        </p:blipFill>
        <p:spPr bwMode="auto">
          <a:xfrm>
            <a:off x="432099" y="769939"/>
            <a:ext cx="1930763" cy="609600"/>
          </a:xfrm>
          <a:prstGeom prst="rect">
            <a:avLst/>
          </a:prstGeom>
          <a:noFill/>
          <a:ln w="9525">
            <a:noFill/>
            <a:miter lim="800000"/>
            <a:headEnd/>
            <a:tailEnd/>
          </a:ln>
        </p:spPr>
      </p:pic>
      <p:pic>
        <p:nvPicPr>
          <p:cNvPr id="6" name="Audio 5">
            <a:hlinkClick r:id="" action="ppaction://media"/>
            <a:extLst>
              <a:ext uri="{FF2B5EF4-FFF2-40B4-BE49-F238E27FC236}">
                <a16:creationId xmlns:a16="http://schemas.microsoft.com/office/drawing/2014/main" id="{30E7ACAE-70C7-49E8-B87B-4D58EF9F226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22219" y="140624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8837"/>
    </mc:Choice>
    <mc:Fallback xmlns="">
      <p:transition spd="slow" advTm="588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0154" y="0"/>
            <a:ext cx="8229600" cy="1143000"/>
          </a:xfrm>
        </p:spPr>
        <p:txBody>
          <a:bodyPr/>
          <a:lstStyle/>
          <a:p>
            <a:r>
              <a:rPr lang="en-IN" b="1" dirty="0"/>
              <a:t>Formulas Used </a:t>
            </a:r>
          </a:p>
        </p:txBody>
      </p:sp>
      <p:sp>
        <p:nvSpPr>
          <p:cNvPr id="3" name="Content Placeholder 2"/>
          <p:cNvSpPr>
            <a:spLocks noGrp="1"/>
          </p:cNvSpPr>
          <p:nvPr>
            <p:ph idx="1"/>
          </p:nvPr>
        </p:nvSpPr>
        <p:spPr>
          <a:xfrm>
            <a:off x="330708" y="990600"/>
            <a:ext cx="8508492" cy="5791200"/>
          </a:xfrm>
        </p:spPr>
        <p:txBody>
          <a:bodyPr>
            <a:normAutofit fontScale="62500" lnSpcReduction="20000"/>
          </a:bodyPr>
          <a:lstStyle/>
          <a:p>
            <a:pPr>
              <a:buFont typeface="Wingdings" panose="05000000000000000000" pitchFamily="2" charset="2"/>
              <a:buChar char="§"/>
            </a:pPr>
            <a:r>
              <a:rPr lang="en-IN" sz="2600" b="1" dirty="0">
                <a:latin typeface="+mj-lt"/>
              </a:rPr>
              <a:t>Performance Measurement (Confusion Matrix):</a:t>
            </a:r>
            <a:r>
              <a:rPr lang="en-IN" sz="2600" dirty="0">
                <a:latin typeface="+mj-lt"/>
              </a:rPr>
              <a:t> </a:t>
            </a:r>
          </a:p>
          <a:p>
            <a:pPr marL="0" indent="0" algn="just">
              <a:lnSpc>
                <a:spcPct val="150000"/>
              </a:lnSpc>
              <a:spcBef>
                <a:spcPts val="0"/>
              </a:spcBef>
              <a:buNone/>
            </a:pPr>
            <a:r>
              <a:rPr lang="en-IN" sz="2600" dirty="0">
                <a:latin typeface="+mj-lt"/>
              </a:rPr>
              <a:t>Positive (P) : Observation are positive.  </a:t>
            </a:r>
          </a:p>
          <a:p>
            <a:pPr marL="0" indent="0" algn="just">
              <a:lnSpc>
                <a:spcPct val="150000"/>
              </a:lnSpc>
              <a:spcBef>
                <a:spcPts val="0"/>
              </a:spcBef>
              <a:buNone/>
            </a:pPr>
            <a:r>
              <a:rPr lang="en-IN" sz="2600" dirty="0">
                <a:latin typeface="+mj-lt"/>
              </a:rPr>
              <a:t>Negative (N) : Observation are negative.  </a:t>
            </a:r>
          </a:p>
          <a:p>
            <a:pPr marL="0" indent="0" algn="just">
              <a:lnSpc>
                <a:spcPct val="150000"/>
              </a:lnSpc>
              <a:spcBef>
                <a:spcPts val="0"/>
              </a:spcBef>
              <a:buNone/>
            </a:pPr>
            <a:r>
              <a:rPr lang="en-IN" sz="2600" dirty="0">
                <a:latin typeface="+mj-lt"/>
              </a:rPr>
              <a:t>True Positive (TP) : Observation are positive and are predicted to be positive.  </a:t>
            </a:r>
          </a:p>
          <a:p>
            <a:pPr marL="0" indent="0" algn="just">
              <a:lnSpc>
                <a:spcPct val="150000"/>
              </a:lnSpc>
              <a:spcBef>
                <a:spcPts val="0"/>
              </a:spcBef>
              <a:buNone/>
            </a:pPr>
            <a:r>
              <a:rPr lang="en-IN" sz="2600" dirty="0">
                <a:latin typeface="+mj-lt"/>
              </a:rPr>
              <a:t>False Negative (FN) : Observation are positive but are predicted negative. </a:t>
            </a:r>
          </a:p>
          <a:p>
            <a:pPr marL="0" indent="0" algn="just">
              <a:lnSpc>
                <a:spcPct val="150000"/>
              </a:lnSpc>
              <a:spcBef>
                <a:spcPts val="0"/>
              </a:spcBef>
              <a:buNone/>
            </a:pPr>
            <a:r>
              <a:rPr lang="en-IN" sz="2600" dirty="0">
                <a:latin typeface="+mj-lt"/>
              </a:rPr>
              <a:t>True Negative (TN) : Observation are negative and are predicted to be negative. </a:t>
            </a:r>
          </a:p>
          <a:p>
            <a:pPr marL="0" indent="0" algn="just">
              <a:lnSpc>
                <a:spcPct val="150000"/>
              </a:lnSpc>
              <a:spcBef>
                <a:spcPts val="0"/>
              </a:spcBef>
              <a:buNone/>
            </a:pPr>
            <a:r>
              <a:rPr lang="en-IN" sz="2600" dirty="0">
                <a:latin typeface="+mj-lt"/>
              </a:rPr>
              <a:t>False Positive (FP) : Observation are negative but are predicted positive.</a:t>
            </a:r>
          </a:p>
          <a:p>
            <a:pPr marL="0" indent="0">
              <a:lnSpc>
                <a:spcPct val="150000"/>
              </a:lnSpc>
              <a:spcBef>
                <a:spcPts val="0"/>
              </a:spcBef>
              <a:buNone/>
            </a:pPr>
            <a:r>
              <a:rPr lang="en-US" sz="2600" dirty="0">
                <a:solidFill>
                  <a:prstClr val="black"/>
                </a:solidFill>
                <a:latin typeface="+mj-lt"/>
              </a:rPr>
              <a:t>Total = TP + TN + FP + FN </a:t>
            </a:r>
          </a:p>
          <a:p>
            <a:pPr marL="0" indent="0">
              <a:lnSpc>
                <a:spcPct val="150000"/>
              </a:lnSpc>
              <a:spcBef>
                <a:spcPts val="0"/>
              </a:spcBef>
              <a:buNone/>
            </a:pPr>
            <a:r>
              <a:rPr lang="en-IN" sz="2600" b="1" dirty="0">
                <a:latin typeface="+mj-lt"/>
              </a:rPr>
              <a:t>(</a:t>
            </a:r>
            <a:r>
              <a:rPr lang="en-IN" sz="2600" b="1" dirty="0" err="1">
                <a:latin typeface="+mj-lt"/>
              </a:rPr>
              <a:t>i</a:t>
            </a:r>
            <a:r>
              <a:rPr lang="en-IN" sz="2600" b="1" dirty="0">
                <a:latin typeface="+mj-lt"/>
              </a:rPr>
              <a:t>) Accuracy:</a:t>
            </a:r>
          </a:p>
          <a:p>
            <a:pPr marL="0" indent="0">
              <a:lnSpc>
                <a:spcPct val="150000"/>
              </a:lnSpc>
              <a:spcBef>
                <a:spcPts val="0"/>
              </a:spcBef>
              <a:buNone/>
            </a:pPr>
            <a:r>
              <a:rPr lang="en-IN" sz="2600" dirty="0">
                <a:latin typeface="+mj-lt"/>
              </a:rPr>
              <a:t>Accuracy = (TP +TN)*100 / (TP + TN + FP + FN) </a:t>
            </a:r>
          </a:p>
          <a:p>
            <a:pPr marL="0" indent="0">
              <a:lnSpc>
                <a:spcPct val="150000"/>
              </a:lnSpc>
              <a:spcBef>
                <a:spcPts val="0"/>
              </a:spcBef>
              <a:buNone/>
            </a:pPr>
            <a:r>
              <a:rPr lang="en-IN" sz="2600" b="1" dirty="0">
                <a:latin typeface="+mj-lt"/>
              </a:rPr>
              <a:t>(ii) Precision:</a:t>
            </a:r>
          </a:p>
          <a:p>
            <a:pPr marL="0" indent="0">
              <a:lnSpc>
                <a:spcPct val="150000"/>
              </a:lnSpc>
              <a:spcBef>
                <a:spcPts val="0"/>
              </a:spcBef>
              <a:buNone/>
            </a:pPr>
            <a:r>
              <a:rPr lang="en-IN" sz="2600" dirty="0">
                <a:latin typeface="+mj-lt"/>
              </a:rPr>
              <a:t>Precision = (TP *100) / (TP + FP) </a:t>
            </a:r>
          </a:p>
          <a:p>
            <a:pPr marL="0" indent="0">
              <a:lnSpc>
                <a:spcPct val="150000"/>
              </a:lnSpc>
              <a:spcBef>
                <a:spcPts val="0"/>
              </a:spcBef>
              <a:buNone/>
            </a:pPr>
            <a:r>
              <a:rPr lang="en-IN" sz="2600" b="1" dirty="0">
                <a:latin typeface="+mj-lt"/>
              </a:rPr>
              <a:t>(iii) Recall:</a:t>
            </a:r>
          </a:p>
          <a:p>
            <a:pPr marL="0" indent="0">
              <a:lnSpc>
                <a:spcPct val="150000"/>
              </a:lnSpc>
              <a:spcBef>
                <a:spcPts val="0"/>
              </a:spcBef>
              <a:buNone/>
            </a:pPr>
            <a:r>
              <a:rPr lang="en-IN" sz="2600" dirty="0">
                <a:latin typeface="+mj-lt"/>
              </a:rPr>
              <a:t>Recall = (TP)/(TP +FN)</a:t>
            </a:r>
          </a:p>
          <a:p>
            <a:pPr marL="0" indent="0">
              <a:lnSpc>
                <a:spcPct val="150000"/>
              </a:lnSpc>
              <a:spcBef>
                <a:spcPts val="0"/>
              </a:spcBef>
              <a:buNone/>
            </a:pPr>
            <a:r>
              <a:rPr lang="en-IN" sz="2600" b="1" dirty="0">
                <a:latin typeface="+mj-lt"/>
              </a:rPr>
              <a:t>(iv) Sensitivity:</a:t>
            </a:r>
          </a:p>
          <a:p>
            <a:pPr marL="0" indent="0">
              <a:lnSpc>
                <a:spcPct val="150000"/>
              </a:lnSpc>
              <a:spcBef>
                <a:spcPts val="0"/>
              </a:spcBef>
              <a:buNone/>
            </a:pPr>
            <a:r>
              <a:rPr lang="en-IN" sz="2600" dirty="0">
                <a:latin typeface="+mj-lt"/>
              </a:rPr>
              <a:t>Sensitivity = (TP * 100)/ (TP + FN) </a:t>
            </a:r>
          </a:p>
          <a:p>
            <a:pPr marL="0" indent="0">
              <a:lnSpc>
                <a:spcPct val="150000"/>
              </a:lnSpc>
              <a:spcBef>
                <a:spcPts val="0"/>
              </a:spcBef>
              <a:buNone/>
            </a:pPr>
            <a:r>
              <a:rPr lang="en-IN" sz="2600" b="1" dirty="0">
                <a:latin typeface="+mj-lt"/>
              </a:rPr>
              <a:t>(v) Specificity:</a:t>
            </a:r>
          </a:p>
          <a:p>
            <a:pPr marL="0" indent="0">
              <a:lnSpc>
                <a:spcPct val="150000"/>
              </a:lnSpc>
              <a:spcBef>
                <a:spcPts val="0"/>
              </a:spcBef>
              <a:buNone/>
            </a:pPr>
            <a:r>
              <a:rPr lang="en-IN" sz="2600" dirty="0">
                <a:latin typeface="+mj-lt"/>
              </a:rPr>
              <a:t>Sensitivity = (TN * 100)/ (TP + FN)</a:t>
            </a:r>
          </a:p>
          <a:p>
            <a:pPr marL="0" indent="0">
              <a:lnSpc>
                <a:spcPct val="150000"/>
              </a:lnSpc>
              <a:spcBef>
                <a:spcPts val="0"/>
              </a:spcBef>
              <a:buNone/>
            </a:pPr>
            <a:endParaRPr lang="en-US" sz="1600" dirty="0">
              <a:solidFill>
                <a:prstClr val="black"/>
              </a:solidFill>
            </a:endParaRPr>
          </a:p>
          <a:p>
            <a:pPr marL="0" indent="0">
              <a:lnSpc>
                <a:spcPct val="150000"/>
              </a:lnSpc>
              <a:spcBef>
                <a:spcPts val="0"/>
              </a:spcBef>
              <a:buNone/>
            </a:pPr>
            <a:endParaRPr lang="en-IN" sz="1600" dirty="0">
              <a:latin typeface="+mj-lt"/>
            </a:endParaRPr>
          </a:p>
        </p:txBody>
      </p:sp>
      <p:pic>
        <p:nvPicPr>
          <p:cNvPr id="4" name="image2.jpeg"/>
          <p:cNvPicPr/>
          <p:nvPr/>
        </p:nvPicPr>
        <p:blipFill>
          <a:blip r:embed="rId3"/>
          <a:srcRect/>
          <a:stretch>
            <a:fillRect/>
          </a:stretch>
        </p:blipFill>
        <p:spPr bwMode="auto">
          <a:xfrm>
            <a:off x="441489" y="251682"/>
            <a:ext cx="1930763" cy="609600"/>
          </a:xfrm>
          <a:prstGeom prst="rect">
            <a:avLst/>
          </a:prstGeom>
          <a:noFill/>
          <a:ln w="9525">
            <a:noFill/>
            <a:miter lim="800000"/>
            <a:headEnd/>
            <a:tailEnd/>
          </a:ln>
        </p:spPr>
      </p:pic>
      <p:grpSp>
        <p:nvGrpSpPr>
          <p:cNvPr id="5" name="Group 4"/>
          <p:cNvGrpSpPr/>
          <p:nvPr/>
        </p:nvGrpSpPr>
        <p:grpSpPr>
          <a:xfrm>
            <a:off x="4953000" y="3869151"/>
            <a:ext cx="3048000" cy="2061328"/>
            <a:chOff x="6623273" y="1677566"/>
            <a:chExt cx="2174738" cy="1658758"/>
          </a:xfrm>
        </p:grpSpPr>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l="10374" t="11979" r="6452" b="5360"/>
            <a:stretch>
              <a:fillRect/>
            </a:stretch>
          </p:blipFill>
          <p:spPr bwMode="auto">
            <a:xfrm>
              <a:off x="6833286" y="1791730"/>
              <a:ext cx="1964725" cy="1544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24328" y="1677566"/>
              <a:ext cx="942975" cy="95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3273" y="2398018"/>
              <a:ext cx="180975" cy="74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9" name="Slide Number Placeholder 8"/>
          <p:cNvSpPr>
            <a:spLocks noGrp="1"/>
          </p:cNvSpPr>
          <p:nvPr>
            <p:ph type="sldNum" sz="quarter" idx="12"/>
          </p:nvPr>
        </p:nvSpPr>
        <p:spPr/>
        <p:txBody>
          <a:bodyPr/>
          <a:lstStyle/>
          <a:p>
            <a:fld id="{4F7E9C80-C75B-4B75-A6C5-E58A18995148}" type="slidenum">
              <a:rPr lang="en-US" b="1" smtClean="0">
                <a:solidFill>
                  <a:schemeClr val="tx1"/>
                </a:solidFill>
              </a:rPr>
              <a:t>18</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82460"/>
    </mc:Choice>
    <mc:Fallback xmlns="">
      <p:transition spd="slow" advTm="824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8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2934" y="13712"/>
            <a:ext cx="8229600" cy="1143000"/>
          </a:xfrm>
        </p:spPr>
        <p:txBody>
          <a:bodyPr/>
          <a:lstStyle/>
          <a:p>
            <a:r>
              <a:rPr lang="en-IN" b="1" dirty="0"/>
              <a:t>Output</a:t>
            </a:r>
            <a:r>
              <a:rPr lang="en-IN" dirty="0"/>
              <a:t> </a:t>
            </a:r>
          </a:p>
        </p:txBody>
      </p:sp>
      <p:pic>
        <p:nvPicPr>
          <p:cNvPr id="5" name="Content Placeholder 4" descr="A screenshot of a cell phone&#10;&#10;Description automatically generate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5880" y="1094777"/>
            <a:ext cx="3352800" cy="2703468"/>
          </a:xfrm>
        </p:spPr>
      </p:pic>
      <p:pic>
        <p:nvPicPr>
          <p:cNvPr id="6" name="image2.jpeg"/>
          <p:cNvPicPr/>
          <p:nvPr/>
        </p:nvPicPr>
        <p:blipFill>
          <a:blip r:embed="rId4"/>
          <a:srcRect/>
          <a:stretch>
            <a:fillRect/>
          </a:stretch>
        </p:blipFill>
        <p:spPr bwMode="auto">
          <a:xfrm>
            <a:off x="457200" y="284798"/>
            <a:ext cx="1930763" cy="609600"/>
          </a:xfrm>
          <a:prstGeom prst="rect">
            <a:avLst/>
          </a:prstGeom>
          <a:noFill/>
          <a:ln w="9525">
            <a:noFill/>
            <a:miter lim="800000"/>
            <a:headEnd/>
            <a:tailEnd/>
          </a:ln>
        </p:spPr>
      </p:pic>
      <p:sp>
        <p:nvSpPr>
          <p:cNvPr id="7" name="TextBox 6"/>
          <p:cNvSpPr txBox="1"/>
          <p:nvPr/>
        </p:nvSpPr>
        <p:spPr>
          <a:xfrm>
            <a:off x="394606" y="3666389"/>
            <a:ext cx="3210923" cy="307777"/>
          </a:xfrm>
          <a:prstGeom prst="rect">
            <a:avLst/>
          </a:prstGeom>
          <a:noFill/>
        </p:spPr>
        <p:txBody>
          <a:bodyPr wrap="square" rtlCol="0">
            <a:spAutoFit/>
          </a:bodyPr>
          <a:lstStyle/>
          <a:p>
            <a:r>
              <a:rPr lang="en-IN" sz="1400" dirty="0"/>
              <a:t>Fig. 1 Sales price distribution of property</a:t>
            </a: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97734" y="1260366"/>
            <a:ext cx="4130040" cy="4946155"/>
          </a:xfrm>
          <a:prstGeom prst="rect">
            <a:avLst/>
          </a:prstGeom>
        </p:spPr>
      </p:pic>
      <p:sp>
        <p:nvSpPr>
          <p:cNvPr id="12" name="TextBox 11"/>
          <p:cNvSpPr txBox="1"/>
          <p:nvPr/>
        </p:nvSpPr>
        <p:spPr>
          <a:xfrm>
            <a:off x="151958" y="6513340"/>
            <a:ext cx="3899807" cy="307777"/>
          </a:xfrm>
          <a:prstGeom prst="rect">
            <a:avLst/>
          </a:prstGeom>
          <a:noFill/>
        </p:spPr>
        <p:txBody>
          <a:bodyPr wrap="square" rtlCol="0">
            <a:spAutoFit/>
          </a:bodyPr>
          <a:lstStyle/>
          <a:p>
            <a:r>
              <a:rPr lang="en-IN" sz="1400" dirty="0">
                <a:latin typeface="+mj-lt"/>
              </a:rPr>
              <a:t>Fig. 2 Number of Rooms distribution by each SQFY</a:t>
            </a:r>
          </a:p>
        </p:txBody>
      </p:sp>
      <p:sp>
        <p:nvSpPr>
          <p:cNvPr id="13" name="TextBox 12"/>
          <p:cNvSpPr txBox="1"/>
          <p:nvPr/>
        </p:nvSpPr>
        <p:spPr>
          <a:xfrm>
            <a:off x="5334000" y="6403517"/>
            <a:ext cx="3093852" cy="307777"/>
          </a:xfrm>
          <a:prstGeom prst="rect">
            <a:avLst/>
          </a:prstGeom>
          <a:noFill/>
        </p:spPr>
        <p:txBody>
          <a:bodyPr wrap="square" rtlCol="0">
            <a:spAutoFit/>
          </a:bodyPr>
          <a:lstStyle/>
          <a:p>
            <a:r>
              <a:rPr lang="en-IN" sz="1400" dirty="0"/>
              <a:t>Fig 3. Distribution of Area</a:t>
            </a:r>
          </a:p>
        </p:txBody>
      </p:sp>
      <p:pic>
        <p:nvPicPr>
          <p:cNvPr id="14" name="Picture 13" descr="A close up of a logo&#10;&#10;Description automatically generate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741" y="3948354"/>
            <a:ext cx="3458651" cy="2627306"/>
          </a:xfrm>
          <a:prstGeom prst="rect">
            <a:avLst/>
          </a:prstGeom>
        </p:spPr>
      </p:pic>
      <p:sp>
        <p:nvSpPr>
          <p:cNvPr id="3" name="Slide Number Placeholder 2"/>
          <p:cNvSpPr>
            <a:spLocks noGrp="1"/>
          </p:cNvSpPr>
          <p:nvPr>
            <p:ph type="sldNum" sz="quarter" idx="12"/>
          </p:nvPr>
        </p:nvSpPr>
        <p:spPr/>
        <p:txBody>
          <a:bodyPr/>
          <a:lstStyle/>
          <a:p>
            <a:fld id="{4F7E9C80-C75B-4B75-A6C5-E58A18995148}" type="slidenum">
              <a:rPr lang="en-US" b="1" smtClean="0">
                <a:solidFill>
                  <a:schemeClr val="tx1"/>
                </a:solidFill>
              </a:rPr>
              <a:t>19</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13518"/>
    </mc:Choice>
    <mc:Fallback xmlns="">
      <p:transition spd="slow" advTm="11351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345" y="243521"/>
            <a:ext cx="8229600" cy="1143000"/>
          </a:xfrm>
        </p:spPr>
        <p:txBody>
          <a:bodyPr>
            <a:noAutofit/>
          </a:bodyPr>
          <a:lstStyle/>
          <a:p>
            <a:r>
              <a:rPr lang="en-US" sz="3200" b="1" dirty="0"/>
              <a:t>                       </a:t>
            </a:r>
            <a:r>
              <a:rPr lang="en-US" b="1" dirty="0"/>
              <a:t>Table of contents</a:t>
            </a:r>
            <a:endParaRPr lang="en-US" sz="3200" b="1" dirty="0"/>
          </a:p>
        </p:txBody>
      </p:sp>
      <p:sp>
        <p:nvSpPr>
          <p:cNvPr id="3" name="Content Placeholder 2"/>
          <p:cNvSpPr>
            <a:spLocks noGrp="1"/>
          </p:cNvSpPr>
          <p:nvPr>
            <p:ph idx="1"/>
          </p:nvPr>
        </p:nvSpPr>
        <p:spPr>
          <a:xfrm>
            <a:off x="457200" y="1551305"/>
            <a:ext cx="8229600" cy="5063174"/>
          </a:xfrm>
        </p:spPr>
        <p:txBody>
          <a:bodyPr>
            <a:normAutofit fontScale="92500" lnSpcReduction="20000"/>
          </a:bodyPr>
          <a:lstStyle/>
          <a:p>
            <a:pPr lvl="0"/>
            <a:r>
              <a:rPr lang="en-US" sz="2400" b="1" dirty="0"/>
              <a:t>Abstract </a:t>
            </a:r>
          </a:p>
          <a:p>
            <a:pPr lvl="0"/>
            <a:r>
              <a:rPr lang="en-US" sz="2400" b="1" dirty="0"/>
              <a:t>Introduction  </a:t>
            </a:r>
          </a:p>
          <a:p>
            <a:pPr lvl="0"/>
            <a:r>
              <a:rPr lang="en-US" sz="2400" b="1" dirty="0"/>
              <a:t>Literature Survey  </a:t>
            </a:r>
          </a:p>
          <a:p>
            <a:pPr lvl="0"/>
            <a:r>
              <a:rPr lang="en-US" sz="2400" b="1" dirty="0"/>
              <a:t>Inference from the survey</a:t>
            </a:r>
          </a:p>
          <a:p>
            <a:pPr lvl="0"/>
            <a:r>
              <a:rPr lang="en-US" sz="2400" b="1" dirty="0"/>
              <a:t>Objective of the Project</a:t>
            </a:r>
          </a:p>
          <a:p>
            <a:pPr lvl="0"/>
            <a:r>
              <a:rPr lang="en-IN" altLang="en-US" sz="2400" b="1" dirty="0"/>
              <a:t>Challenges Involved</a:t>
            </a:r>
            <a:endParaRPr lang="en-US" sz="2400" b="1" dirty="0"/>
          </a:p>
          <a:p>
            <a:pPr lvl="0"/>
            <a:r>
              <a:rPr lang="en-US" sz="2400" b="1" dirty="0"/>
              <a:t>Architecture diagram</a:t>
            </a:r>
          </a:p>
          <a:p>
            <a:pPr lvl="0"/>
            <a:r>
              <a:rPr lang="en-US" sz="2400" b="1" dirty="0"/>
              <a:t>Modules Description</a:t>
            </a:r>
          </a:p>
          <a:p>
            <a:pPr lvl="0"/>
            <a:r>
              <a:rPr lang="en-US" sz="2400" b="1" dirty="0"/>
              <a:t>Novelty in Methodology</a:t>
            </a:r>
          </a:p>
          <a:p>
            <a:pPr lvl="0"/>
            <a:r>
              <a:rPr lang="en-US" sz="2400" b="1" dirty="0"/>
              <a:t>Equations, derivation and Algorithms used</a:t>
            </a:r>
          </a:p>
          <a:p>
            <a:pPr lvl="0"/>
            <a:r>
              <a:rPr lang="en-US" sz="2400" b="1" dirty="0"/>
              <a:t>Screen shot of the project</a:t>
            </a:r>
            <a:r>
              <a:rPr lang="en-IN" altLang="en-US" sz="2400" b="1" dirty="0"/>
              <a:t>(gui)</a:t>
            </a:r>
            <a:endParaRPr lang="en-US" sz="2400" b="1" dirty="0"/>
          </a:p>
          <a:p>
            <a:pPr lvl="0"/>
            <a:r>
              <a:rPr lang="en-US" sz="2400" b="1" dirty="0"/>
              <a:t>Results and Discussions</a:t>
            </a:r>
          </a:p>
          <a:p>
            <a:pPr lvl="0"/>
            <a:r>
              <a:rPr lang="en-US" sz="2400" b="1" dirty="0"/>
              <a:t>References  </a:t>
            </a:r>
          </a:p>
          <a:p>
            <a:pPr lvl="0"/>
            <a:r>
              <a:rPr lang="en-US" sz="2400" b="1" dirty="0"/>
              <a:t>Publication details</a:t>
            </a:r>
          </a:p>
          <a:p>
            <a:pPr marL="0" indent="0">
              <a:buNone/>
            </a:pPr>
            <a:endParaRPr lang="en-US" dirty="0"/>
          </a:p>
        </p:txBody>
      </p:sp>
      <p:pic>
        <p:nvPicPr>
          <p:cNvPr id="4" name="image2.jpeg"/>
          <p:cNvPicPr/>
          <p:nvPr/>
        </p:nvPicPr>
        <p:blipFill>
          <a:blip r:embed="rId3"/>
          <a:srcRect/>
          <a:stretch>
            <a:fillRect/>
          </a:stretch>
        </p:blipFill>
        <p:spPr bwMode="auto">
          <a:xfrm>
            <a:off x="685800" y="437514"/>
            <a:ext cx="2237740" cy="75501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4F7E9C80-C75B-4B75-A6C5-E58A18995148}" type="slidenum">
              <a:rPr lang="en-US" b="1" smtClean="0">
                <a:solidFill>
                  <a:schemeClr val="tx1"/>
                </a:solidFill>
              </a:rPr>
              <a:t>2</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447"/>
    </mc:Choice>
    <mc:Fallback xmlns="">
      <p:transition spd="slow" advTm="7447"/>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500" y="970612"/>
            <a:ext cx="4559503" cy="4500548"/>
          </a:xfr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13459" r="-2581"/>
          <a:stretch>
            <a:fillRect/>
          </a:stretch>
        </p:blipFill>
        <p:spPr>
          <a:xfrm>
            <a:off x="4876800" y="970612"/>
            <a:ext cx="4185493" cy="4287188"/>
          </a:xfrm>
          <a:prstGeom prst="rect">
            <a:avLst/>
          </a:prstGeom>
        </p:spPr>
      </p:pic>
      <p:sp>
        <p:nvSpPr>
          <p:cNvPr id="9" name="TextBox 8"/>
          <p:cNvSpPr txBox="1"/>
          <p:nvPr/>
        </p:nvSpPr>
        <p:spPr>
          <a:xfrm>
            <a:off x="498051" y="5733499"/>
            <a:ext cx="3962400" cy="307777"/>
          </a:xfrm>
          <a:prstGeom prst="rect">
            <a:avLst/>
          </a:prstGeom>
          <a:noFill/>
        </p:spPr>
        <p:txBody>
          <a:bodyPr wrap="square" rtlCol="0">
            <a:spAutoFit/>
          </a:bodyPr>
          <a:lstStyle/>
          <a:p>
            <a:r>
              <a:rPr lang="en-IN" sz="1400" dirty="0">
                <a:latin typeface="+mj-lt"/>
              </a:rPr>
              <a:t>Fig 4. statistical distribution of data using heat map  </a:t>
            </a:r>
          </a:p>
        </p:txBody>
      </p:sp>
      <p:sp>
        <p:nvSpPr>
          <p:cNvPr id="10" name="TextBox 9"/>
          <p:cNvSpPr txBox="1"/>
          <p:nvPr/>
        </p:nvSpPr>
        <p:spPr>
          <a:xfrm>
            <a:off x="5791200" y="5733498"/>
            <a:ext cx="2514600" cy="307777"/>
          </a:xfrm>
          <a:prstGeom prst="rect">
            <a:avLst/>
          </a:prstGeom>
          <a:noFill/>
        </p:spPr>
        <p:txBody>
          <a:bodyPr wrap="square" rtlCol="0">
            <a:spAutoFit/>
          </a:bodyPr>
          <a:lstStyle/>
          <a:p>
            <a:r>
              <a:rPr lang="en-IN" sz="1400" dirty="0">
                <a:latin typeface="+mj-lt"/>
              </a:rPr>
              <a:t>Fig. 5 Classification of Rooms</a:t>
            </a:r>
          </a:p>
        </p:txBody>
      </p:sp>
      <p:pic>
        <p:nvPicPr>
          <p:cNvPr id="11" name="image2.jpeg"/>
          <p:cNvPicPr/>
          <p:nvPr/>
        </p:nvPicPr>
        <p:blipFill>
          <a:blip r:embed="rId5"/>
          <a:srcRect/>
          <a:stretch>
            <a:fillRect/>
          </a:stretch>
        </p:blipFill>
        <p:spPr bwMode="auto">
          <a:xfrm>
            <a:off x="685800" y="166866"/>
            <a:ext cx="2057400" cy="649858"/>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4F7E9C80-C75B-4B75-A6C5-E58A18995148}" type="slidenum">
              <a:rPr lang="en-US" b="1" smtClean="0">
                <a:solidFill>
                  <a:schemeClr val="tx1"/>
                </a:solidFill>
              </a:rPr>
              <a:t>20</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1142"/>
    </mc:Choice>
    <mc:Fallback xmlns="">
      <p:transition spd="slow" advTm="7114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10;&#10;Description automatically generate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304800"/>
            <a:ext cx="7193280" cy="2723908"/>
          </a:xfrm>
        </p:spPr>
      </p:pic>
      <p:pic>
        <p:nvPicPr>
          <p:cNvPr id="7" name="Picture 6" descr="A screenshot of a computer screen&#10;&#10;Description automatically generate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3657600"/>
            <a:ext cx="7244080" cy="2731539"/>
          </a:xfrm>
          <a:prstGeom prst="rect">
            <a:avLst/>
          </a:prstGeom>
        </p:spPr>
      </p:pic>
      <p:sp>
        <p:nvSpPr>
          <p:cNvPr id="8" name="TextBox 7"/>
          <p:cNvSpPr txBox="1"/>
          <p:nvPr/>
        </p:nvSpPr>
        <p:spPr>
          <a:xfrm>
            <a:off x="457200" y="3189265"/>
            <a:ext cx="7467600" cy="307777"/>
          </a:xfrm>
          <a:prstGeom prst="rect">
            <a:avLst/>
          </a:prstGeom>
          <a:noFill/>
        </p:spPr>
        <p:txBody>
          <a:bodyPr wrap="square" rtlCol="0">
            <a:spAutoFit/>
          </a:bodyPr>
          <a:lstStyle/>
          <a:p>
            <a:r>
              <a:rPr lang="en-IN" sz="1400" dirty="0"/>
              <a:t>Fig. 6 User Friendly Graphical user interface for appending data according to user requirements.</a:t>
            </a:r>
          </a:p>
        </p:txBody>
      </p:sp>
      <p:sp>
        <p:nvSpPr>
          <p:cNvPr id="9" name="TextBox 8"/>
          <p:cNvSpPr txBox="1"/>
          <p:nvPr/>
        </p:nvSpPr>
        <p:spPr>
          <a:xfrm>
            <a:off x="533400" y="6549697"/>
            <a:ext cx="7244080" cy="307777"/>
          </a:xfrm>
          <a:prstGeom prst="rect">
            <a:avLst/>
          </a:prstGeom>
          <a:noFill/>
        </p:spPr>
        <p:txBody>
          <a:bodyPr wrap="square" rtlCol="0">
            <a:spAutoFit/>
          </a:bodyPr>
          <a:lstStyle/>
          <a:p>
            <a:r>
              <a:rPr lang="en-IN" sz="1400" dirty="0"/>
              <a:t>Fig. 7 User friendly Graphical User Interface with user specification before processing  </a:t>
            </a:r>
          </a:p>
        </p:txBody>
      </p:sp>
      <p:sp>
        <p:nvSpPr>
          <p:cNvPr id="2" name="Slide Number Placeholder 1"/>
          <p:cNvSpPr>
            <a:spLocks noGrp="1"/>
          </p:cNvSpPr>
          <p:nvPr>
            <p:ph type="sldNum" sz="quarter" idx="12"/>
          </p:nvPr>
        </p:nvSpPr>
        <p:spPr>
          <a:xfrm>
            <a:off x="6553200" y="6376307"/>
            <a:ext cx="2182586" cy="345168"/>
          </a:xfrm>
        </p:spPr>
        <p:txBody>
          <a:bodyPr/>
          <a:lstStyle/>
          <a:p>
            <a:fld id="{4F7E9C80-C75B-4B75-A6C5-E58A18995148}" type="slidenum">
              <a:rPr lang="en-US" b="1" smtClean="0">
                <a:solidFill>
                  <a:schemeClr val="tx1"/>
                </a:solidFill>
              </a:rPr>
              <a:t>21</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43551"/>
    </mc:Choice>
    <mc:Fallback xmlns="">
      <p:transition spd="slow" advTm="43551"/>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19200"/>
            <a:ext cx="8229600" cy="3110845"/>
          </a:xfrm>
        </p:spPr>
      </p:pic>
      <p:sp>
        <p:nvSpPr>
          <p:cNvPr id="6" name="TextBox 5"/>
          <p:cNvSpPr txBox="1"/>
          <p:nvPr/>
        </p:nvSpPr>
        <p:spPr>
          <a:xfrm>
            <a:off x="457200" y="4495800"/>
            <a:ext cx="8229600" cy="307777"/>
          </a:xfrm>
          <a:prstGeom prst="rect">
            <a:avLst/>
          </a:prstGeom>
          <a:noFill/>
        </p:spPr>
        <p:txBody>
          <a:bodyPr wrap="square" rtlCol="0">
            <a:spAutoFit/>
          </a:bodyPr>
          <a:lstStyle/>
          <a:p>
            <a:r>
              <a:rPr lang="en-IN" sz="1400" dirty="0">
                <a:latin typeface="+mj-lt"/>
              </a:rPr>
              <a:t>Fig. 8  Final output after processing data using the proposed model using ensemble Technique (Stacking)</a:t>
            </a:r>
          </a:p>
        </p:txBody>
      </p:sp>
      <p:pic>
        <p:nvPicPr>
          <p:cNvPr id="7" name="image2.jpeg"/>
          <p:cNvPicPr/>
          <p:nvPr/>
        </p:nvPicPr>
        <p:blipFill>
          <a:blip r:embed="rId4"/>
          <a:srcRect/>
          <a:stretch>
            <a:fillRect/>
          </a:stretch>
        </p:blipFill>
        <p:spPr bwMode="auto">
          <a:xfrm>
            <a:off x="457200" y="197096"/>
            <a:ext cx="2057400" cy="649858"/>
          </a:xfrm>
          <a:prstGeom prst="rect">
            <a:avLst/>
          </a:prstGeom>
          <a:noFill/>
          <a:ln w="9525">
            <a:noFill/>
            <a:miter lim="800000"/>
            <a:headEnd/>
            <a:tailEnd/>
          </a:ln>
        </p:spPr>
      </p:pic>
      <p:sp>
        <p:nvSpPr>
          <p:cNvPr id="2" name="Slide Number Placeholder 1"/>
          <p:cNvSpPr>
            <a:spLocks noGrp="1"/>
          </p:cNvSpPr>
          <p:nvPr>
            <p:ph type="sldNum" sz="quarter" idx="12"/>
          </p:nvPr>
        </p:nvSpPr>
        <p:spPr/>
        <p:txBody>
          <a:bodyPr/>
          <a:lstStyle/>
          <a:p>
            <a:fld id="{4F7E9C80-C75B-4B75-A6C5-E58A18995148}" type="slidenum">
              <a:rPr lang="en-US" b="1" smtClean="0">
                <a:solidFill>
                  <a:schemeClr val="tx1"/>
                </a:solidFill>
              </a:rPr>
              <a:t>22</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3936"/>
    </mc:Choice>
    <mc:Fallback xmlns="">
      <p:transition spd="slow" advTm="1393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068" y="-83427"/>
            <a:ext cx="8229600" cy="1143000"/>
          </a:xfrm>
        </p:spPr>
        <p:txBody>
          <a:bodyPr/>
          <a:lstStyle/>
          <a:p>
            <a:r>
              <a:rPr lang="en-IN" dirty="0"/>
              <a:t>	</a:t>
            </a:r>
            <a:r>
              <a:rPr lang="en-IN" b="1" dirty="0"/>
              <a:t>Results and Discussion</a:t>
            </a:r>
          </a:p>
        </p:txBody>
      </p:sp>
      <p:pic>
        <p:nvPicPr>
          <p:cNvPr id="4" name="image2.jpeg"/>
          <p:cNvPicPr/>
          <p:nvPr/>
        </p:nvPicPr>
        <p:blipFill>
          <a:blip r:embed="rId3"/>
          <a:srcRect/>
          <a:stretch>
            <a:fillRect/>
          </a:stretch>
        </p:blipFill>
        <p:spPr bwMode="auto">
          <a:xfrm>
            <a:off x="348842" y="204268"/>
            <a:ext cx="2057400" cy="649858"/>
          </a:xfrm>
          <a:prstGeom prst="rect">
            <a:avLst/>
          </a:prstGeom>
          <a:noFill/>
          <a:ln w="9525">
            <a:noFill/>
            <a:miter lim="800000"/>
            <a:headEnd/>
            <a:tailEnd/>
          </a:ln>
        </p:spPr>
      </p:pic>
      <p:sp>
        <p:nvSpPr>
          <p:cNvPr id="6" name="Content Placeholder 5"/>
          <p:cNvSpPr>
            <a:spLocks noGrp="1"/>
          </p:cNvSpPr>
          <p:nvPr>
            <p:ph sz="half" idx="1"/>
          </p:nvPr>
        </p:nvSpPr>
        <p:spPr>
          <a:xfrm>
            <a:off x="187007" y="1132087"/>
            <a:ext cx="8769985" cy="2339959"/>
          </a:xfrm>
        </p:spPr>
        <p:txBody>
          <a:bodyPr>
            <a:normAutofit/>
          </a:bodyPr>
          <a:lstStyle/>
          <a:p>
            <a:pPr algn="just">
              <a:buFont typeface="Wingdings" panose="05000000000000000000" pitchFamily="2" charset="2"/>
              <a:buChar char="§"/>
            </a:pPr>
            <a:r>
              <a:rPr lang="en-IN" altLang="en-US" sz="1600" dirty="0">
                <a:latin typeface="+mj-lt"/>
                <a:cs typeface="+mj-ea"/>
              </a:rPr>
              <a:t>An improvement in all aspects of performance parameters was noticed with ensemble learning in comparison to other individual algorithms.</a:t>
            </a:r>
          </a:p>
          <a:p>
            <a:pPr algn="just">
              <a:buFont typeface="Wingdings" panose="05000000000000000000" pitchFamily="2" charset="2"/>
              <a:buChar char="§"/>
            </a:pPr>
            <a:endParaRPr lang="en-IN" altLang="en-US" sz="1600" dirty="0">
              <a:latin typeface="+mj-lt"/>
              <a:cs typeface="+mj-ea"/>
            </a:endParaRPr>
          </a:p>
          <a:p>
            <a:pPr algn="just">
              <a:buFont typeface="Wingdings" panose="05000000000000000000" pitchFamily="2" charset="2"/>
              <a:buChar char="§"/>
            </a:pPr>
            <a:r>
              <a:rPr lang="en-IN" altLang="en-US" sz="1600" dirty="0">
                <a:latin typeface="+mj-lt"/>
                <a:cs typeface="+mj-ea"/>
              </a:rPr>
              <a:t>By using voting classifier we have noticed that there is an enhanced </a:t>
            </a:r>
            <a:r>
              <a:rPr lang="en-IN" altLang="en-US" sz="1600" b="1" dirty="0">
                <a:latin typeface="+mj-lt"/>
                <a:cs typeface="+mj-ea"/>
              </a:rPr>
              <a:t>improvement in accuracy </a:t>
            </a:r>
            <a:r>
              <a:rPr lang="en-IN" altLang="en-US" sz="1600" dirty="0">
                <a:latin typeface="+mj-lt"/>
                <a:cs typeface="+mj-ea"/>
              </a:rPr>
              <a:t>and </a:t>
            </a:r>
            <a:r>
              <a:rPr lang="en-IN" altLang="en-US" sz="1600" b="1" dirty="0">
                <a:latin typeface="+mj-lt"/>
                <a:cs typeface="+mj-ea"/>
              </a:rPr>
              <a:t>precision</a:t>
            </a:r>
            <a:r>
              <a:rPr lang="en-IN" altLang="en-US" sz="1600" dirty="0">
                <a:latin typeface="+mj-lt"/>
                <a:cs typeface="+mj-ea"/>
              </a:rPr>
              <a:t>.</a:t>
            </a:r>
          </a:p>
          <a:p>
            <a:pPr marL="0" indent="0" algn="just">
              <a:buNone/>
            </a:pPr>
            <a:endParaRPr lang="en-IN" altLang="en-US" sz="1600" dirty="0">
              <a:latin typeface="+mj-lt"/>
              <a:cs typeface="+mj-ea"/>
            </a:endParaRPr>
          </a:p>
          <a:p>
            <a:pPr algn="just">
              <a:buFont typeface="Wingdings" panose="05000000000000000000" pitchFamily="2" charset="2"/>
              <a:buChar char="§"/>
            </a:pPr>
            <a:r>
              <a:rPr lang="en-IN" altLang="en-US" sz="1600" dirty="0">
                <a:latin typeface="+mj-lt"/>
                <a:cs typeface="+mj-ea"/>
              </a:rPr>
              <a:t>The accuracy and precision of the voting classifier came to be </a:t>
            </a:r>
            <a:r>
              <a:rPr lang="en-IN" altLang="en-US" sz="1600" b="1" dirty="0">
                <a:latin typeface="+mj-lt"/>
                <a:cs typeface="+mj-ea"/>
              </a:rPr>
              <a:t>98.27% </a:t>
            </a:r>
            <a:r>
              <a:rPr lang="en-IN" altLang="en-US" sz="1600" dirty="0">
                <a:latin typeface="+mj-lt"/>
                <a:cs typeface="+mj-ea"/>
              </a:rPr>
              <a:t>and</a:t>
            </a:r>
            <a:r>
              <a:rPr lang="en-IN" altLang="en-US" sz="1600" b="1" dirty="0">
                <a:latin typeface="+mj-lt"/>
                <a:cs typeface="+mj-ea"/>
              </a:rPr>
              <a:t> 97.98</a:t>
            </a:r>
            <a:r>
              <a:rPr lang="en-IN" altLang="en-US" sz="1600" dirty="0">
                <a:latin typeface="+mj-lt"/>
                <a:cs typeface="+mj-ea"/>
              </a:rPr>
              <a:t>% respectively which is greater than the output of the other individual algorithms. </a:t>
            </a:r>
          </a:p>
        </p:txBody>
      </p:sp>
      <p:pic>
        <p:nvPicPr>
          <p:cNvPr id="7" name="Content Placeholder 6" descr="accuracy"/>
          <p:cNvPicPr>
            <a:picLocks noGrp="1" noChangeAspect="1"/>
          </p:cNvPicPr>
          <p:nvPr>
            <p:ph sz="half" idx="2"/>
          </p:nvPr>
        </p:nvPicPr>
        <p:blipFill>
          <a:blip r:embed="rId4"/>
          <a:stretch>
            <a:fillRect/>
          </a:stretch>
        </p:blipFill>
        <p:spPr>
          <a:xfrm>
            <a:off x="539729" y="3456709"/>
            <a:ext cx="4201033" cy="2930474"/>
          </a:xfrm>
          <a:prstGeom prst="rect">
            <a:avLst/>
          </a:prstGeom>
        </p:spPr>
      </p:pic>
      <p:sp>
        <p:nvSpPr>
          <p:cNvPr id="3" name="Text Box 2"/>
          <p:cNvSpPr txBox="1"/>
          <p:nvPr/>
        </p:nvSpPr>
        <p:spPr>
          <a:xfrm>
            <a:off x="668148" y="6413698"/>
            <a:ext cx="3846886" cy="307777"/>
          </a:xfrm>
          <a:prstGeom prst="rect">
            <a:avLst/>
          </a:prstGeom>
          <a:noFill/>
        </p:spPr>
        <p:txBody>
          <a:bodyPr wrap="none" rtlCol="0">
            <a:spAutoFit/>
          </a:bodyPr>
          <a:lstStyle/>
          <a:p>
            <a:pPr algn="ctr"/>
            <a:r>
              <a:rPr lang="en-IN" altLang="en-US" sz="1400" dirty="0">
                <a:latin typeface="+mj-lt"/>
                <a:cs typeface="+mj-ea"/>
              </a:rPr>
              <a:t>        Fig. 9 Comparison chart of various algorithms</a:t>
            </a:r>
            <a:r>
              <a:rPr lang="en-IN" altLang="en-US" sz="1400" dirty="0">
                <a:latin typeface="+mj-lt"/>
              </a:rPr>
              <a:t> </a:t>
            </a:r>
          </a:p>
        </p:txBody>
      </p:sp>
      <p:pic>
        <p:nvPicPr>
          <p:cNvPr id="8" name="Picture 7" descr="A screenshot of a cell phone&#10;&#10;Description automatically generated"/>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2804" y="3498284"/>
            <a:ext cx="3678394" cy="2885074"/>
          </a:xfrm>
          <a:prstGeom prst="rect">
            <a:avLst/>
          </a:prstGeom>
        </p:spPr>
      </p:pic>
      <p:sp>
        <p:nvSpPr>
          <p:cNvPr id="9" name="TextBox 8"/>
          <p:cNvSpPr txBox="1"/>
          <p:nvPr/>
        </p:nvSpPr>
        <p:spPr>
          <a:xfrm>
            <a:off x="5035283" y="6446495"/>
            <a:ext cx="3584959" cy="307777"/>
          </a:xfrm>
          <a:prstGeom prst="rect">
            <a:avLst/>
          </a:prstGeom>
          <a:noFill/>
        </p:spPr>
        <p:txBody>
          <a:bodyPr wrap="square" rtlCol="0">
            <a:spAutoFit/>
          </a:bodyPr>
          <a:lstStyle/>
          <a:p>
            <a:r>
              <a:rPr lang="en-IN" sz="1400" dirty="0">
                <a:latin typeface="+mj-lt"/>
              </a:rPr>
              <a:t>Fig. 10 Comparison of various algorithms</a:t>
            </a:r>
          </a:p>
        </p:txBody>
      </p:sp>
      <p:sp>
        <p:nvSpPr>
          <p:cNvPr id="10" name="Slide Number Placeholder 9"/>
          <p:cNvSpPr>
            <a:spLocks noGrp="1"/>
          </p:cNvSpPr>
          <p:nvPr>
            <p:ph type="sldNum" sz="quarter" idx="12"/>
          </p:nvPr>
        </p:nvSpPr>
        <p:spPr/>
        <p:txBody>
          <a:bodyPr/>
          <a:lstStyle/>
          <a:p>
            <a:fld id="{4F7E9C80-C75B-4B75-A6C5-E58A18995148}" type="slidenum">
              <a:rPr lang="en-US" b="1" smtClean="0">
                <a:solidFill>
                  <a:schemeClr val="tx1"/>
                </a:solidFill>
              </a:rPr>
              <a:t>23</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61672"/>
    </mc:Choice>
    <mc:Fallback xmlns="">
      <p:transition spd="slow" advTm="6167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173643"/>
            <a:ext cx="8229600" cy="1143000"/>
          </a:xfrm>
        </p:spPr>
        <p:txBody>
          <a:bodyPr/>
          <a:lstStyle/>
          <a:p>
            <a:r>
              <a:rPr lang="en-IN" b="1" dirty="0"/>
              <a:t>References</a:t>
            </a:r>
          </a:p>
        </p:txBody>
      </p:sp>
      <p:sp>
        <p:nvSpPr>
          <p:cNvPr id="3" name="Content Placeholder 2"/>
          <p:cNvSpPr>
            <a:spLocks noGrp="1"/>
          </p:cNvSpPr>
          <p:nvPr>
            <p:ph idx="1"/>
          </p:nvPr>
        </p:nvSpPr>
        <p:spPr>
          <a:xfrm>
            <a:off x="304800" y="1219200"/>
            <a:ext cx="8534400" cy="5562599"/>
          </a:xfrm>
        </p:spPr>
        <p:txBody>
          <a:bodyPr>
            <a:normAutofit fontScale="92500"/>
          </a:bodyPr>
          <a:lstStyle/>
          <a:p>
            <a:pPr marL="0" indent="0" algn="just">
              <a:buNone/>
            </a:pPr>
            <a:r>
              <a:rPr lang="en-IN" sz="1600" b="1" dirty="0">
                <a:latin typeface="+mj-lt"/>
              </a:rPr>
              <a:t>[1] </a:t>
            </a:r>
            <a:r>
              <a:rPr lang="en-IN" sz="1600" dirty="0">
                <a:latin typeface="+mj-lt"/>
              </a:rPr>
              <a:t>Ms. Ankita Gupta, Yashwant </a:t>
            </a:r>
            <a:r>
              <a:rPr lang="en-IN" sz="1600" dirty="0" err="1">
                <a:latin typeface="+mj-lt"/>
              </a:rPr>
              <a:t>Jangid</a:t>
            </a:r>
            <a:r>
              <a:rPr lang="en-IN" sz="1600" dirty="0">
                <a:latin typeface="+mj-lt"/>
              </a:rPr>
              <a:t>, Tushar Tiwari, Saurabh Jain, </a:t>
            </a:r>
            <a:r>
              <a:rPr lang="en-IN" sz="1600" dirty="0" err="1">
                <a:latin typeface="+mj-lt"/>
              </a:rPr>
              <a:t>Rushab</a:t>
            </a:r>
            <a:r>
              <a:rPr lang="en-IN" sz="1600" dirty="0">
                <a:latin typeface="+mj-lt"/>
              </a:rPr>
              <a:t> Sawant ―A Multi Feature-Based Housing Price Prediction for Indian Market Using Machine Learning, ISSN 2347 – 8527, IJCMS December 2017 </a:t>
            </a:r>
          </a:p>
          <a:p>
            <a:pPr marL="0" indent="0" algn="just">
              <a:buNone/>
            </a:pPr>
            <a:r>
              <a:rPr lang="en-IN" sz="1600" b="1" dirty="0">
                <a:latin typeface="+mj-lt"/>
              </a:rPr>
              <a:t>[2] </a:t>
            </a:r>
            <a:r>
              <a:rPr lang="en-IN" sz="1600" dirty="0">
                <a:latin typeface="+mj-lt"/>
              </a:rPr>
              <a:t>William M. </a:t>
            </a:r>
            <a:r>
              <a:rPr lang="en-IN" sz="1600" dirty="0" err="1">
                <a:latin typeface="+mj-lt"/>
              </a:rPr>
              <a:t>Doerner</a:t>
            </a:r>
            <a:r>
              <a:rPr lang="en-IN" sz="1600" dirty="0">
                <a:latin typeface="+mj-lt"/>
              </a:rPr>
              <a:t>, Alexander N. </a:t>
            </a:r>
            <a:r>
              <a:rPr lang="en-IN" sz="1600" dirty="0" err="1">
                <a:latin typeface="+mj-lt"/>
              </a:rPr>
              <a:t>Bogin</a:t>
            </a:r>
            <a:r>
              <a:rPr lang="en-IN" sz="1600" dirty="0">
                <a:latin typeface="+mj-lt"/>
              </a:rPr>
              <a:t>, ―Property Renovations and Their Impact on House Price Index </a:t>
            </a:r>
            <a:r>
              <a:rPr lang="en-IN" sz="1600" dirty="0" err="1">
                <a:latin typeface="+mj-lt"/>
              </a:rPr>
              <a:t>Construction‖,https</a:t>
            </a:r>
            <a:r>
              <a:rPr lang="en-IN" sz="1600" dirty="0">
                <a:latin typeface="+mj-lt"/>
              </a:rPr>
              <a:t>://www.fhfa.gov/PolicyProgramsRe search/Research/</a:t>
            </a:r>
            <a:r>
              <a:rPr lang="en-IN" sz="1600" dirty="0" err="1">
                <a:latin typeface="+mj-lt"/>
              </a:rPr>
              <a:t>PaperDocuments</a:t>
            </a:r>
            <a:r>
              <a:rPr lang="en-IN" sz="1600" dirty="0">
                <a:latin typeface="+mj-lt"/>
              </a:rPr>
              <a:t>/wp1702.pdf</a:t>
            </a:r>
          </a:p>
          <a:p>
            <a:pPr marL="0" indent="0" algn="just">
              <a:buNone/>
            </a:pPr>
            <a:r>
              <a:rPr lang="en-IN" sz="1600" b="1" dirty="0">
                <a:latin typeface="+mj-lt"/>
              </a:rPr>
              <a:t>[3] </a:t>
            </a:r>
            <a:r>
              <a:rPr lang="en-IN" sz="1600" dirty="0">
                <a:latin typeface="+mj-lt"/>
              </a:rPr>
              <a:t>KANG Ling-Wei and D. X. Zhu, ―The Land Prices and Housing Prices —— Empirical Research Based on Panel Data of 11 Provinces and Municipalities in Eastern China, 2013 International Conference on Management Science &amp; Engineering (20th) July 17- 19, 2013. </a:t>
            </a:r>
          </a:p>
          <a:p>
            <a:pPr marL="0" indent="0" algn="just">
              <a:buNone/>
            </a:pPr>
            <a:r>
              <a:rPr lang="en-IN" sz="1600" b="1" dirty="0">
                <a:latin typeface="+mj-lt"/>
              </a:rPr>
              <a:t>[4] </a:t>
            </a:r>
            <a:r>
              <a:rPr lang="en-IN" sz="1600" dirty="0" err="1">
                <a:latin typeface="+mj-lt"/>
              </a:rPr>
              <a:t>Susmita</a:t>
            </a:r>
            <a:r>
              <a:rPr lang="en-IN" sz="1600" dirty="0">
                <a:latin typeface="+mj-lt"/>
              </a:rPr>
              <a:t> Ray, ―A Quick Review of Machine Learning Algorithms. International Conference on Machine Learning, Big Data, Cloud and Parallel Computing, India, 2019 </a:t>
            </a:r>
          </a:p>
          <a:p>
            <a:pPr marL="0" indent="0" algn="just">
              <a:buNone/>
            </a:pPr>
            <a:r>
              <a:rPr lang="en-IN" sz="1600" b="1" dirty="0">
                <a:latin typeface="+mj-lt"/>
              </a:rPr>
              <a:t>[5] </a:t>
            </a:r>
            <a:r>
              <a:rPr lang="en-IN" sz="1600" dirty="0" err="1">
                <a:latin typeface="+mj-lt"/>
              </a:rPr>
              <a:t>Suchibrota</a:t>
            </a:r>
            <a:r>
              <a:rPr lang="en-IN" sz="1600" dirty="0">
                <a:latin typeface="+mj-lt"/>
              </a:rPr>
              <a:t> Dutta, </a:t>
            </a:r>
            <a:r>
              <a:rPr lang="en-IN" sz="1600" dirty="0" err="1">
                <a:latin typeface="+mj-lt"/>
              </a:rPr>
              <a:t>Debanjan</a:t>
            </a:r>
            <a:r>
              <a:rPr lang="en-IN" sz="1600" dirty="0">
                <a:latin typeface="+mj-lt"/>
              </a:rPr>
              <a:t> Banerjee, ―Predicting the Housing Price Direction using Machine Learning Techniques‖, 2017 IEEE ICPCSI </a:t>
            </a:r>
          </a:p>
          <a:p>
            <a:pPr marL="0" indent="0" algn="just">
              <a:buNone/>
            </a:pPr>
            <a:r>
              <a:rPr lang="en-IN" sz="1600" b="1" dirty="0">
                <a:latin typeface="+mj-lt"/>
              </a:rPr>
              <a:t>[6] </a:t>
            </a:r>
            <a:r>
              <a:rPr lang="en-IN" sz="1600" dirty="0">
                <a:latin typeface="+mj-lt"/>
              </a:rPr>
              <a:t>Rohini Nair, Abhijit </a:t>
            </a:r>
            <a:r>
              <a:rPr lang="en-IN" sz="1600" dirty="0" err="1">
                <a:latin typeface="+mj-lt"/>
              </a:rPr>
              <a:t>Sarma</a:t>
            </a:r>
            <a:r>
              <a:rPr lang="en-IN" sz="1600" dirty="0">
                <a:latin typeface="+mj-lt"/>
              </a:rPr>
              <a:t>, Sagar Doshi, </a:t>
            </a:r>
            <a:r>
              <a:rPr lang="en-IN" sz="1600" dirty="0" err="1">
                <a:latin typeface="+mj-lt"/>
              </a:rPr>
              <a:t>Ayush</a:t>
            </a:r>
            <a:r>
              <a:rPr lang="en-IN" sz="1600" dirty="0">
                <a:latin typeface="+mj-lt"/>
              </a:rPr>
              <a:t> Varma, ―House Price Prediction Using Machine Learning And Neural Networks‖, 2018 Inventive Communication and Computational Technologies </a:t>
            </a:r>
          </a:p>
          <a:p>
            <a:pPr marL="0" indent="0" algn="just">
              <a:buNone/>
            </a:pPr>
            <a:r>
              <a:rPr lang="en-IN" sz="1600" b="1" dirty="0">
                <a:latin typeface="+mj-lt"/>
              </a:rPr>
              <a:t>[7] </a:t>
            </a:r>
            <a:r>
              <a:rPr lang="en-IN" sz="1600" dirty="0" err="1">
                <a:latin typeface="+mj-lt"/>
              </a:rPr>
              <a:t>Zengxiang</a:t>
            </a:r>
            <a:r>
              <a:rPr lang="en-IN" sz="1600" dirty="0">
                <a:latin typeface="+mj-lt"/>
              </a:rPr>
              <a:t> L., Mong G., </a:t>
            </a:r>
            <a:r>
              <a:rPr lang="en-IN" sz="1600" dirty="0" err="1">
                <a:latin typeface="+mj-lt"/>
              </a:rPr>
              <a:t>Sifei</a:t>
            </a:r>
            <a:r>
              <a:rPr lang="en-IN" sz="1600" dirty="0">
                <a:latin typeface="+mj-lt"/>
              </a:rPr>
              <a:t> L., </a:t>
            </a:r>
            <a:r>
              <a:rPr lang="en-IN" sz="1600" dirty="0" err="1">
                <a:latin typeface="+mj-lt"/>
              </a:rPr>
              <a:t>Xulei</a:t>
            </a:r>
            <a:r>
              <a:rPr lang="en-IN" sz="1600" dirty="0">
                <a:latin typeface="+mj-lt"/>
              </a:rPr>
              <a:t> Y., Zheng Q., Rick S., ―A Hybrid Regression Technique for House Prices Prediction‖, IEEE IEEM International Conference(2017)DOI: 10.1109/IEEM.2017.8289904 </a:t>
            </a:r>
          </a:p>
          <a:p>
            <a:pPr marL="0" indent="0" algn="just">
              <a:buNone/>
            </a:pPr>
            <a:r>
              <a:rPr lang="en-IN" sz="1600" b="1" dirty="0">
                <a:latin typeface="+mj-lt"/>
              </a:rPr>
              <a:t>[8] </a:t>
            </a:r>
            <a:r>
              <a:rPr lang="en-IN" sz="1600" dirty="0" err="1">
                <a:latin typeface="+mj-lt"/>
              </a:rPr>
              <a:t>Yajuan</a:t>
            </a:r>
            <a:r>
              <a:rPr lang="en-IN" sz="1600" dirty="0">
                <a:latin typeface="+mj-lt"/>
              </a:rPr>
              <a:t> Tang, </a:t>
            </a:r>
            <a:r>
              <a:rPr lang="en-IN" sz="1600" dirty="0" err="1">
                <a:latin typeface="+mj-lt"/>
              </a:rPr>
              <a:t>Pengcheng</a:t>
            </a:r>
            <a:r>
              <a:rPr lang="en-IN" sz="1600" dirty="0">
                <a:latin typeface="+mj-lt"/>
              </a:rPr>
              <a:t> G., Shuang </a:t>
            </a:r>
            <a:r>
              <a:rPr lang="en-IN" sz="1600" dirty="0" err="1">
                <a:latin typeface="+mj-lt"/>
              </a:rPr>
              <a:t>Qiu</a:t>
            </a:r>
            <a:r>
              <a:rPr lang="en-IN" sz="1600" dirty="0">
                <a:latin typeface="+mj-lt"/>
              </a:rPr>
              <a:t>, ―Predicting Housing Price Based on Ensemble Learning Algorithm‖, IEEE IDAP (2018) DOI: 10.1109/IDAP.2018.8620781. </a:t>
            </a:r>
          </a:p>
          <a:p>
            <a:pPr marL="0" indent="0" algn="just">
              <a:buNone/>
            </a:pPr>
            <a:r>
              <a:rPr lang="en-IN" sz="1600" b="1" dirty="0">
                <a:latin typeface="+mj-lt"/>
              </a:rPr>
              <a:t>[9] </a:t>
            </a:r>
            <a:r>
              <a:rPr lang="en-IN" sz="1600" dirty="0">
                <a:latin typeface="+mj-lt"/>
              </a:rPr>
              <a:t>Wei Xu, Cheng </a:t>
            </a:r>
            <a:r>
              <a:rPr lang="en-IN" sz="1600" dirty="0" err="1">
                <a:latin typeface="+mj-lt"/>
              </a:rPr>
              <a:t>Cheng</a:t>
            </a:r>
            <a:r>
              <a:rPr lang="en-IN" sz="1600" dirty="0">
                <a:latin typeface="+mj-lt"/>
              </a:rPr>
              <a:t>, </a:t>
            </a:r>
            <a:r>
              <a:rPr lang="en-IN" sz="1600" dirty="0" err="1">
                <a:latin typeface="+mj-lt"/>
              </a:rPr>
              <a:t>Jiajia</a:t>
            </a:r>
            <a:r>
              <a:rPr lang="en-IN" sz="1600" dirty="0">
                <a:latin typeface="+mj-lt"/>
              </a:rPr>
              <a:t> Wang, ―A Comparison of Ensemble Methods in Financial Market Prediction‖, IJCCSO 2012 International Joint Conference on Computational Sciences and Optimization </a:t>
            </a:r>
          </a:p>
          <a:p>
            <a:pPr marL="0" indent="0" algn="just">
              <a:buNone/>
            </a:pPr>
            <a:r>
              <a:rPr lang="en-IN" sz="1600" b="1" dirty="0">
                <a:latin typeface="+mj-lt"/>
              </a:rPr>
              <a:t>[10] </a:t>
            </a:r>
            <a:r>
              <a:rPr lang="en-IN" sz="1600" dirty="0" err="1">
                <a:latin typeface="+mj-lt"/>
              </a:rPr>
              <a:t>Supriya</a:t>
            </a:r>
            <a:r>
              <a:rPr lang="en-IN" sz="1600" dirty="0">
                <a:latin typeface="+mj-lt"/>
              </a:rPr>
              <a:t> </a:t>
            </a:r>
            <a:r>
              <a:rPr lang="en-IN" sz="1600" dirty="0" err="1">
                <a:latin typeface="+mj-lt"/>
              </a:rPr>
              <a:t>Mandhare</a:t>
            </a:r>
            <a:r>
              <a:rPr lang="en-IN" sz="1600" dirty="0">
                <a:latin typeface="+mj-lt"/>
              </a:rPr>
              <a:t>, Snehal </a:t>
            </a:r>
            <a:r>
              <a:rPr lang="en-IN" sz="1600" dirty="0" err="1">
                <a:latin typeface="+mj-lt"/>
              </a:rPr>
              <a:t>Kathale</a:t>
            </a:r>
            <a:r>
              <a:rPr lang="en-IN" sz="1600" dirty="0">
                <a:latin typeface="+mj-lt"/>
              </a:rPr>
              <a:t>, Chanda Chouhan, ―Industrial Revolution and Artificial Intelligent‖, International Journal of Engineering Research &amp; Technology ISSN: 2278-0181 ICIATE – 2017</a:t>
            </a:r>
          </a:p>
        </p:txBody>
      </p:sp>
      <p:pic>
        <p:nvPicPr>
          <p:cNvPr id="4" name="image2.jpeg"/>
          <p:cNvPicPr/>
          <p:nvPr/>
        </p:nvPicPr>
        <p:blipFill>
          <a:blip r:embed="rId3"/>
          <a:srcRect/>
          <a:stretch>
            <a:fillRect/>
          </a:stretch>
        </p:blipFill>
        <p:spPr bwMode="auto">
          <a:xfrm>
            <a:off x="533400" y="420214"/>
            <a:ext cx="2057400" cy="649858"/>
          </a:xfrm>
          <a:prstGeom prst="rect">
            <a:avLst/>
          </a:prstGeom>
          <a:noFill/>
          <a:ln w="9525">
            <a:noFill/>
            <a:miter lim="800000"/>
            <a:headEnd/>
            <a:tailEnd/>
          </a:ln>
        </p:spPr>
      </p:pic>
      <p:sp>
        <p:nvSpPr>
          <p:cNvPr id="5" name="Slide Number Placeholder 4"/>
          <p:cNvSpPr>
            <a:spLocks noGrp="1"/>
          </p:cNvSpPr>
          <p:nvPr>
            <p:ph type="sldNum" sz="quarter" idx="12"/>
          </p:nvPr>
        </p:nvSpPr>
        <p:spPr>
          <a:xfrm>
            <a:off x="6858000" y="6501794"/>
            <a:ext cx="2133600" cy="365125"/>
          </a:xfrm>
        </p:spPr>
        <p:txBody>
          <a:bodyPr/>
          <a:lstStyle/>
          <a:p>
            <a:fld id="{4F7E9C80-C75B-4B75-A6C5-E58A18995148}" type="slidenum">
              <a:rPr lang="en-US" b="1" smtClean="0">
                <a:solidFill>
                  <a:schemeClr val="tx1"/>
                </a:solidFill>
              </a:rPr>
              <a:t>24</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2726"/>
    </mc:Choice>
    <mc:Fallback xmlns="">
      <p:transition spd="slow" advTm="2272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402"/>
            <a:ext cx="8229600" cy="1143000"/>
          </a:xfrm>
        </p:spPr>
        <p:txBody>
          <a:bodyPr/>
          <a:lstStyle/>
          <a:p>
            <a:r>
              <a:rPr lang="en-IN" dirty="0"/>
              <a:t>         </a:t>
            </a:r>
            <a:r>
              <a:rPr lang="en-IN" b="1" dirty="0"/>
              <a:t>Publication Detail</a:t>
            </a:r>
          </a:p>
        </p:txBody>
      </p:sp>
      <p:pic>
        <p:nvPicPr>
          <p:cNvPr id="6" name="Content Placeholder 5" descr="A screenshot of a social media post&#10;&#10;Description automatically generated"/>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76327" y="904831"/>
            <a:ext cx="6181773" cy="5925102"/>
          </a:xfrm>
        </p:spPr>
      </p:pic>
      <p:pic>
        <p:nvPicPr>
          <p:cNvPr id="4" name="image2.jpeg"/>
          <p:cNvPicPr/>
          <p:nvPr/>
        </p:nvPicPr>
        <p:blipFill>
          <a:blip r:embed="rId4"/>
          <a:srcRect/>
          <a:stretch>
            <a:fillRect/>
          </a:stretch>
        </p:blipFill>
        <p:spPr bwMode="auto">
          <a:xfrm>
            <a:off x="381000" y="254973"/>
            <a:ext cx="2057400" cy="649858"/>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4F7E9C80-C75B-4B75-A6C5-E58A18995148}" type="slidenum">
              <a:rPr lang="en-US" b="1" smtClean="0">
                <a:solidFill>
                  <a:schemeClr val="tx1"/>
                </a:solidFill>
              </a:rPr>
              <a:t>25</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2337"/>
    </mc:Choice>
    <mc:Fallback xmlns="">
      <p:transition spd="slow" advTm="22337"/>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6646" y="973282"/>
            <a:ext cx="8839200" cy="5867400"/>
          </a:xfrm>
        </p:spPr>
        <p:txBody>
          <a:bodyPr>
            <a:noAutofit/>
          </a:bodyPr>
          <a:lstStyle/>
          <a:p>
            <a:pPr algn="just">
              <a:buFont typeface="Wingdings" panose="05000000000000000000" pitchFamily="2" charset="2"/>
              <a:buChar char="§"/>
            </a:pPr>
            <a:r>
              <a:rPr lang="en-US" sz="1600" b="1" dirty="0">
                <a:latin typeface="+mj-lt"/>
              </a:rPr>
              <a:t> Software Requirements:</a:t>
            </a:r>
            <a:endParaRPr lang="en-IN" sz="1600" b="1" dirty="0">
              <a:latin typeface="+mj-lt"/>
            </a:endParaRPr>
          </a:p>
          <a:p>
            <a:pPr marL="0" indent="0" algn="just">
              <a:buNone/>
            </a:pPr>
            <a:r>
              <a:rPr lang="en-US" sz="1600" b="1" dirty="0">
                <a:latin typeface="+mj-lt"/>
              </a:rPr>
              <a:t>   </a:t>
            </a:r>
            <a:r>
              <a:rPr lang="en-US" sz="1600" dirty="0">
                <a:latin typeface="+mj-lt"/>
              </a:rPr>
              <a:t>Operating System    :  Windows </a:t>
            </a:r>
            <a:r>
              <a:rPr lang="en-IN" altLang="en-US" sz="1600">
                <a:latin typeface="+mj-lt"/>
              </a:rPr>
              <a:t>7 </a:t>
            </a:r>
            <a:r>
              <a:rPr lang="en-IN" altLang="en-US" sz="1600" dirty="0">
                <a:latin typeface="+mj-lt"/>
              </a:rPr>
              <a:t>or above, macOS X 10.11 or higher, Linux: RHEL 6/7</a:t>
            </a:r>
            <a:endParaRPr lang="en-IN" sz="1600" dirty="0">
              <a:latin typeface="+mj-lt"/>
            </a:endParaRPr>
          </a:p>
          <a:p>
            <a:pPr marL="0" indent="0" algn="just">
              <a:buNone/>
            </a:pPr>
            <a:r>
              <a:rPr lang="en-US" sz="1600" dirty="0">
                <a:latin typeface="+mj-lt"/>
              </a:rPr>
              <a:t>   Tools    	                   : Anaconda with </a:t>
            </a:r>
            <a:r>
              <a:rPr lang="en-IN" sz="1600" dirty="0" err="1">
                <a:latin typeface="+mj-lt"/>
              </a:rPr>
              <a:t>Jupyter</a:t>
            </a:r>
            <a:r>
              <a:rPr lang="en-US" sz="1600" dirty="0">
                <a:latin typeface="+mj-lt"/>
              </a:rPr>
              <a:t> Notebook v3.8.2 (Individual Edition)</a:t>
            </a:r>
          </a:p>
          <a:p>
            <a:pPr marL="0" indent="0" algn="just">
              <a:buNone/>
            </a:pPr>
            <a:r>
              <a:rPr lang="en-US" sz="1600" dirty="0">
                <a:latin typeface="+mj-lt"/>
              </a:rPr>
              <a:t>  </a:t>
            </a:r>
            <a:r>
              <a:rPr lang="en-US" sz="1600" dirty="0">
                <a:latin typeface="+mj-lt"/>
                <a:sym typeface="+mn-ea"/>
              </a:rPr>
              <a:t> </a:t>
            </a:r>
            <a:r>
              <a:rPr lang="en-IN" altLang="en-US" sz="1600" dirty="0">
                <a:latin typeface="+mj-lt"/>
                <a:sym typeface="+mn-ea"/>
              </a:rPr>
              <a:t>Architecture              : x86 32-bit CPU(Intel/AMD architecture) </a:t>
            </a:r>
          </a:p>
          <a:p>
            <a:pPr marL="0" indent="0" algn="just">
              <a:buNone/>
            </a:pPr>
            <a:r>
              <a:rPr lang="en-IN" altLang="en-US" sz="1600" dirty="0">
                <a:latin typeface="+mj-lt"/>
                <a:sym typeface="+mn-ea"/>
              </a:rPr>
              <a:t>   Python version         : 3.7.3</a:t>
            </a:r>
            <a:endParaRPr lang="en-US" sz="1600" dirty="0">
              <a:latin typeface="+mj-lt"/>
            </a:endParaRPr>
          </a:p>
          <a:p>
            <a:pPr marL="0" indent="0" algn="just">
              <a:buNone/>
            </a:pPr>
            <a:endParaRPr lang="en-IN" sz="1600" dirty="0">
              <a:latin typeface="+mj-lt"/>
            </a:endParaRPr>
          </a:p>
          <a:p>
            <a:pPr algn="just">
              <a:buFont typeface="Wingdings" panose="05000000000000000000" pitchFamily="2" charset="2"/>
              <a:buChar char="§"/>
            </a:pPr>
            <a:r>
              <a:rPr lang="en-US" sz="1600" b="1" dirty="0">
                <a:latin typeface="+mj-lt"/>
              </a:rPr>
              <a:t> Hardware requirements:</a:t>
            </a:r>
            <a:endParaRPr lang="en-IN" sz="1600" b="1" dirty="0">
              <a:latin typeface="+mj-lt"/>
            </a:endParaRPr>
          </a:p>
          <a:p>
            <a:pPr marL="0" indent="0" algn="just">
              <a:buNone/>
            </a:pPr>
            <a:r>
              <a:rPr lang="en-US" sz="1600" dirty="0">
                <a:latin typeface="+mj-lt"/>
              </a:rPr>
              <a:t>   Processor                  : </a:t>
            </a:r>
            <a:r>
              <a:rPr lang="en-IN" sz="1600" dirty="0">
                <a:latin typeface="+mj-lt"/>
              </a:rPr>
              <a:t>Core i5 or above </a:t>
            </a:r>
          </a:p>
          <a:p>
            <a:pPr marL="0" indent="0" algn="just">
              <a:buNone/>
            </a:pPr>
            <a:r>
              <a:rPr lang="en-US" sz="1600" dirty="0">
                <a:latin typeface="+mj-lt"/>
              </a:rPr>
              <a:t>   Hard disk                   : minimum 80 GB </a:t>
            </a:r>
            <a:endParaRPr lang="en-IN" sz="1600" dirty="0">
              <a:latin typeface="+mj-lt"/>
            </a:endParaRPr>
          </a:p>
          <a:p>
            <a:pPr marL="0" indent="0" algn="just">
              <a:buNone/>
            </a:pPr>
            <a:r>
              <a:rPr lang="en-US" sz="1600" dirty="0">
                <a:latin typeface="+mj-lt"/>
              </a:rPr>
              <a:t>   RAM                           : minimum 4 GB</a:t>
            </a:r>
          </a:p>
          <a:p>
            <a:pPr marL="0" indent="0" algn="just">
              <a:buNone/>
            </a:pPr>
            <a:r>
              <a:rPr lang="en-US" sz="1600" dirty="0">
                <a:latin typeface="+mj-lt"/>
              </a:rPr>
              <a:t> </a:t>
            </a:r>
          </a:p>
          <a:p>
            <a:pPr algn="just">
              <a:buFont typeface="Wingdings" panose="05000000000000000000" pitchFamily="2" charset="2"/>
              <a:buChar char="§"/>
            </a:pPr>
            <a:r>
              <a:rPr lang="en-US" sz="1600" b="1" dirty="0">
                <a:latin typeface="+mj-lt"/>
              </a:rPr>
              <a:t> Work distribution for the proposed model:</a:t>
            </a:r>
          </a:p>
          <a:p>
            <a:pPr algn="just">
              <a:buAutoNum type="alphaLcParenR"/>
            </a:pPr>
            <a:r>
              <a:rPr lang="en-US" sz="1600" dirty="0">
                <a:latin typeface="+mj-lt"/>
              </a:rPr>
              <a:t>Using SRM facilities : 40 % </a:t>
            </a:r>
          </a:p>
          <a:p>
            <a:pPr algn="just">
              <a:buAutoNum type="alphaLcParenR"/>
            </a:pPr>
            <a:r>
              <a:rPr lang="en-US" sz="1600" dirty="0">
                <a:latin typeface="+mj-lt"/>
              </a:rPr>
              <a:t>Using External Facilities : 60%</a:t>
            </a:r>
          </a:p>
          <a:p>
            <a:pPr marL="0" indent="0" algn="just">
              <a:buNone/>
            </a:pPr>
            <a:endParaRPr lang="en-US" sz="1600" dirty="0">
              <a:latin typeface="+mj-lt"/>
            </a:endParaRPr>
          </a:p>
          <a:p>
            <a:pPr algn="just">
              <a:buFont typeface="Wingdings" panose="05000000000000000000" pitchFamily="2" charset="2"/>
              <a:buChar char="§"/>
            </a:pPr>
            <a:r>
              <a:rPr lang="en-US" sz="1600" b="1" dirty="0">
                <a:latin typeface="+mj-lt"/>
              </a:rPr>
              <a:t>Changes Made in Lockdown: </a:t>
            </a:r>
          </a:p>
          <a:p>
            <a:pPr marL="0" indent="0" algn="just">
              <a:buNone/>
            </a:pPr>
            <a:r>
              <a:rPr lang="en-US" sz="1600" dirty="0">
                <a:latin typeface="+mj-lt"/>
              </a:rPr>
              <a:t>User Interface modification</a:t>
            </a:r>
          </a:p>
          <a:p>
            <a:pPr marL="0" indent="0" algn="just">
              <a:buNone/>
            </a:pPr>
            <a:r>
              <a:rPr lang="en-US" sz="1600" dirty="0">
                <a:latin typeface="+mj-lt"/>
              </a:rPr>
              <a:t>Adding More attributes for better experience</a:t>
            </a:r>
          </a:p>
          <a:p>
            <a:pPr marL="0" indent="0" algn="just">
              <a:buNone/>
            </a:pPr>
            <a:r>
              <a:rPr lang="en-IN" sz="1600" dirty="0">
                <a:latin typeface="+mj-lt"/>
              </a:rPr>
              <a:t>Receiver operating characteristic curve</a:t>
            </a:r>
            <a:r>
              <a:rPr lang="en-US" sz="1600" dirty="0">
                <a:latin typeface="+mj-lt"/>
              </a:rPr>
              <a:t> (ROC) for visualization of false positive and True positive rates.</a:t>
            </a:r>
            <a:r>
              <a:rPr lang="en-US" sz="1600" b="1" dirty="0">
                <a:latin typeface="+mj-lt"/>
              </a:rPr>
              <a:t> </a:t>
            </a:r>
            <a:endParaRPr lang="en-IN" sz="1600" b="1" dirty="0">
              <a:latin typeface="+mj-lt"/>
            </a:endParaRPr>
          </a:p>
        </p:txBody>
      </p:sp>
      <p:pic>
        <p:nvPicPr>
          <p:cNvPr id="4" name="image2.jpeg"/>
          <p:cNvPicPr/>
          <p:nvPr/>
        </p:nvPicPr>
        <p:blipFill>
          <a:blip r:embed="rId3"/>
          <a:srcRect/>
          <a:stretch>
            <a:fillRect/>
          </a:stretch>
        </p:blipFill>
        <p:spPr bwMode="auto">
          <a:xfrm>
            <a:off x="381000" y="228600"/>
            <a:ext cx="2209800" cy="649858"/>
          </a:xfrm>
          <a:prstGeom prst="rect">
            <a:avLst/>
          </a:prstGeom>
          <a:noFill/>
          <a:ln w="9525">
            <a:noFill/>
            <a:miter lim="800000"/>
            <a:headEnd/>
            <a:tailEnd/>
          </a:ln>
        </p:spPr>
      </p:pic>
      <p:sp>
        <p:nvSpPr>
          <p:cNvPr id="2" name="Slide Number Placeholder 1"/>
          <p:cNvSpPr>
            <a:spLocks noGrp="1"/>
          </p:cNvSpPr>
          <p:nvPr>
            <p:ph type="sldNum" sz="quarter" idx="12"/>
          </p:nvPr>
        </p:nvSpPr>
        <p:spPr>
          <a:xfrm>
            <a:off x="6851073" y="6324600"/>
            <a:ext cx="2133600" cy="365125"/>
          </a:xfrm>
        </p:spPr>
        <p:txBody>
          <a:bodyPr/>
          <a:lstStyle/>
          <a:p>
            <a:fld id="{4F7E9C80-C75B-4B75-A6C5-E58A18995148}" type="slidenum">
              <a:rPr lang="en-US" b="1" smtClean="0">
                <a:solidFill>
                  <a:schemeClr val="tx1"/>
                </a:solidFill>
              </a:rPr>
              <a:t>26</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5093"/>
    </mc:Choice>
    <mc:Fallback xmlns="">
      <p:transition spd="slow" advTm="7509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04912"/>
            <a:ext cx="8229600" cy="5516563"/>
          </a:xfrm>
        </p:spPr>
        <p:txBody>
          <a:bodyPr>
            <a:normAutofit/>
          </a:bodyPr>
          <a:lstStyle/>
          <a:p>
            <a:pPr>
              <a:buFont typeface="Wingdings" panose="05000000000000000000" pitchFamily="2" charset="2"/>
              <a:buChar char="§"/>
            </a:pPr>
            <a:r>
              <a:rPr lang="en-IN" sz="1800" b="1" dirty="0">
                <a:latin typeface="+mj-lt"/>
              </a:rPr>
              <a:t>Abbreviations :</a:t>
            </a:r>
          </a:p>
          <a:p>
            <a:pPr marL="0" indent="0">
              <a:buNone/>
            </a:pPr>
            <a:r>
              <a:rPr lang="en-IN" sz="1800" b="1" dirty="0">
                <a:latin typeface="+mj-lt"/>
              </a:rPr>
              <a:t>AI</a:t>
            </a:r>
            <a:r>
              <a:rPr lang="en-IN" sz="1800" dirty="0">
                <a:latin typeface="+mj-lt"/>
              </a:rPr>
              <a:t>      	Artificial Intelligence</a:t>
            </a:r>
          </a:p>
          <a:p>
            <a:pPr marL="0" indent="0">
              <a:buNone/>
            </a:pPr>
            <a:r>
              <a:rPr lang="en-IN" sz="1800" b="1" dirty="0">
                <a:latin typeface="+mj-lt"/>
              </a:rPr>
              <a:t>ANN</a:t>
            </a:r>
            <a:r>
              <a:rPr lang="en-IN" sz="1800" dirty="0">
                <a:latin typeface="+mj-lt"/>
              </a:rPr>
              <a:t>  	Artificial Neural Network </a:t>
            </a:r>
          </a:p>
          <a:p>
            <a:pPr marL="0" indent="0">
              <a:buNone/>
            </a:pPr>
            <a:r>
              <a:rPr lang="en-IN" sz="1800" b="1" dirty="0">
                <a:latin typeface="+mj-lt"/>
              </a:rPr>
              <a:t>FTP</a:t>
            </a:r>
            <a:r>
              <a:rPr lang="en-IN" sz="1800" dirty="0">
                <a:latin typeface="+mj-lt"/>
              </a:rPr>
              <a:t>   	False Positive Rate </a:t>
            </a:r>
          </a:p>
          <a:p>
            <a:pPr marL="0" indent="0">
              <a:buNone/>
            </a:pPr>
            <a:r>
              <a:rPr lang="en-IN" sz="1800" b="1" dirty="0">
                <a:latin typeface="+mj-lt"/>
              </a:rPr>
              <a:t>GDP   	</a:t>
            </a:r>
            <a:r>
              <a:rPr lang="en-IN" sz="1800" dirty="0">
                <a:latin typeface="+mj-lt"/>
              </a:rPr>
              <a:t>Gross Domestic Product </a:t>
            </a:r>
          </a:p>
          <a:p>
            <a:pPr marL="0" indent="0">
              <a:buNone/>
            </a:pPr>
            <a:r>
              <a:rPr lang="en-IN" sz="1800" b="1" dirty="0">
                <a:latin typeface="+mj-lt"/>
              </a:rPr>
              <a:t>GUI</a:t>
            </a:r>
            <a:r>
              <a:rPr lang="en-IN" sz="1800" dirty="0">
                <a:latin typeface="+mj-lt"/>
              </a:rPr>
              <a:t>   	Graphical User Interface </a:t>
            </a:r>
          </a:p>
          <a:p>
            <a:pPr marL="0" indent="0">
              <a:buNone/>
            </a:pPr>
            <a:r>
              <a:rPr lang="en-IN" sz="1800" b="1" dirty="0">
                <a:latin typeface="+mj-lt"/>
              </a:rPr>
              <a:t>KNN</a:t>
            </a:r>
            <a:r>
              <a:rPr lang="en-IN" sz="1800" dirty="0">
                <a:latin typeface="+mj-lt"/>
              </a:rPr>
              <a:t>   	K-Nearest </a:t>
            </a:r>
            <a:r>
              <a:rPr lang="en-IN" sz="1800" dirty="0" err="1">
                <a:latin typeface="+mj-lt"/>
              </a:rPr>
              <a:t>Neighbors</a:t>
            </a:r>
            <a:r>
              <a:rPr lang="en-IN" sz="1800" dirty="0">
                <a:latin typeface="+mj-lt"/>
              </a:rPr>
              <a:t> </a:t>
            </a:r>
          </a:p>
          <a:p>
            <a:pPr marL="0" indent="0">
              <a:buNone/>
            </a:pPr>
            <a:r>
              <a:rPr lang="en-IN" sz="1800" b="1" dirty="0">
                <a:latin typeface="+mj-lt"/>
              </a:rPr>
              <a:t>ML    	</a:t>
            </a:r>
            <a:r>
              <a:rPr lang="en-IN" sz="1800" dirty="0">
                <a:latin typeface="+mj-lt"/>
              </a:rPr>
              <a:t>Machine Learning </a:t>
            </a:r>
          </a:p>
          <a:p>
            <a:pPr marL="0" indent="0">
              <a:buNone/>
            </a:pPr>
            <a:r>
              <a:rPr lang="en-IN" sz="1800" b="1" dirty="0">
                <a:latin typeface="+mj-lt"/>
              </a:rPr>
              <a:t>NB  	</a:t>
            </a:r>
            <a:r>
              <a:rPr lang="en-IN" sz="1800" dirty="0">
                <a:latin typeface="+mj-lt"/>
              </a:rPr>
              <a:t>Naïve Bayes </a:t>
            </a:r>
          </a:p>
          <a:p>
            <a:pPr marL="0" indent="0">
              <a:buNone/>
            </a:pPr>
            <a:r>
              <a:rPr lang="en-IN" sz="1800" b="1" dirty="0">
                <a:latin typeface="+mj-lt"/>
              </a:rPr>
              <a:t>ROC 	</a:t>
            </a:r>
            <a:r>
              <a:rPr lang="en-IN" sz="1800" dirty="0">
                <a:latin typeface="+mj-lt"/>
              </a:rPr>
              <a:t>Receiver </a:t>
            </a:r>
            <a:r>
              <a:rPr lang="en-IN" sz="1800" dirty="0" err="1">
                <a:latin typeface="+mj-lt"/>
              </a:rPr>
              <a:t>OperatingCharacteristics</a:t>
            </a:r>
            <a:r>
              <a:rPr lang="en-IN" sz="1800" dirty="0">
                <a:latin typeface="+mj-lt"/>
              </a:rPr>
              <a:t> Curve </a:t>
            </a:r>
          </a:p>
          <a:p>
            <a:pPr marL="0" indent="0">
              <a:buNone/>
            </a:pPr>
            <a:r>
              <a:rPr lang="en-IN" sz="1800" b="1" dirty="0">
                <a:latin typeface="+mj-lt"/>
              </a:rPr>
              <a:t>SVM	</a:t>
            </a:r>
            <a:r>
              <a:rPr lang="en-IN" sz="1800" dirty="0">
                <a:latin typeface="+mj-lt"/>
              </a:rPr>
              <a:t>Support Vector Machine </a:t>
            </a:r>
          </a:p>
          <a:p>
            <a:pPr marL="0" indent="0">
              <a:buNone/>
            </a:pPr>
            <a:r>
              <a:rPr lang="en-IN" sz="1800" b="1" dirty="0">
                <a:latin typeface="+mj-lt"/>
              </a:rPr>
              <a:t>SGD</a:t>
            </a:r>
            <a:r>
              <a:rPr lang="en-IN" sz="1800" dirty="0">
                <a:latin typeface="+mj-lt"/>
              </a:rPr>
              <a:t> 	Stochastic Gradient Descent </a:t>
            </a:r>
          </a:p>
          <a:p>
            <a:pPr marL="0" indent="0">
              <a:buNone/>
            </a:pPr>
            <a:r>
              <a:rPr lang="en-IN" sz="1800" b="1" dirty="0">
                <a:latin typeface="+mj-lt"/>
              </a:rPr>
              <a:t>TPR	</a:t>
            </a:r>
            <a:r>
              <a:rPr lang="en-IN" sz="1800" dirty="0">
                <a:latin typeface="+mj-lt"/>
              </a:rPr>
              <a:t>True Positive Rate</a:t>
            </a:r>
          </a:p>
        </p:txBody>
      </p:sp>
      <p:pic>
        <p:nvPicPr>
          <p:cNvPr id="4" name="image2.jpeg"/>
          <p:cNvPicPr/>
          <p:nvPr/>
        </p:nvPicPr>
        <p:blipFill>
          <a:blip r:embed="rId2"/>
          <a:srcRect/>
          <a:stretch>
            <a:fillRect/>
          </a:stretch>
        </p:blipFill>
        <p:spPr bwMode="auto">
          <a:xfrm>
            <a:off x="457200" y="112142"/>
            <a:ext cx="2057400" cy="649858"/>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4F7E9C80-C75B-4B75-A6C5-E58A18995148}" type="slidenum">
              <a:rPr lang="en-US" b="1" smtClean="0">
                <a:solidFill>
                  <a:schemeClr val="tx1"/>
                </a:solidFill>
              </a:rPr>
              <a:t>3</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11869"/>
    </mc:Choice>
    <mc:Fallback xmlns="">
      <p:transition spd="slow" advTm="1186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63207"/>
            <a:ext cx="8229600" cy="1143000"/>
          </a:xfrm>
        </p:spPr>
        <p:txBody>
          <a:bodyPr/>
          <a:lstStyle/>
          <a:p>
            <a:r>
              <a:rPr lang="en-US" b="1" dirty="0"/>
              <a:t>Abstract</a:t>
            </a:r>
          </a:p>
        </p:txBody>
      </p:sp>
      <p:sp>
        <p:nvSpPr>
          <p:cNvPr id="3" name="Content Placeholder 2"/>
          <p:cNvSpPr>
            <a:spLocks noGrp="1"/>
          </p:cNvSpPr>
          <p:nvPr>
            <p:ph idx="1"/>
          </p:nvPr>
        </p:nvSpPr>
        <p:spPr>
          <a:xfrm>
            <a:off x="457200" y="1816504"/>
            <a:ext cx="8153400" cy="4345854"/>
          </a:xfrm>
        </p:spPr>
        <p:txBody>
          <a:bodyPr>
            <a:normAutofit/>
          </a:bodyPr>
          <a:lstStyle/>
          <a:p>
            <a:pPr algn="just">
              <a:lnSpc>
                <a:spcPct val="150000"/>
              </a:lnSpc>
              <a:buFont typeface="Wingdings" panose="05000000000000000000" pitchFamily="2" charset="2"/>
              <a:buChar char="§"/>
            </a:pPr>
            <a:r>
              <a:rPr lang="en-IN" sz="1600" dirty="0">
                <a:solidFill>
                  <a:schemeClr val="tx1">
                    <a:lumMod val="95000"/>
                    <a:lumOff val="5000"/>
                  </a:schemeClr>
                </a:solidFill>
                <a:latin typeface="Calibri (Headings)"/>
                <a:cs typeface="Times New Roman" panose="02020603050405020304" pitchFamily="18" charset="0"/>
              </a:rPr>
              <a:t>House price is increasing every year, a system is needed to predict the house prices in the future. </a:t>
            </a:r>
            <a:r>
              <a:rPr lang="en-US" sz="1600" dirty="0">
                <a:solidFill>
                  <a:schemeClr val="tx1">
                    <a:lumMod val="95000"/>
                    <a:lumOff val="5000"/>
                  </a:schemeClr>
                </a:solidFill>
                <a:latin typeface="Calibri (Headings)"/>
                <a:cs typeface="Times New Roman" panose="02020603050405020304" pitchFamily="18" charset="0"/>
              </a:rPr>
              <a:t>House price prediction can help the developer determine the selling price of a house and can help the customer to arrange the right time to purchase a house. </a:t>
            </a:r>
          </a:p>
          <a:p>
            <a:pPr algn="just">
              <a:lnSpc>
                <a:spcPct val="150000"/>
              </a:lnSpc>
              <a:buFont typeface="Wingdings" panose="05000000000000000000" pitchFamily="2" charset="2"/>
              <a:buChar char="§"/>
            </a:pPr>
            <a:r>
              <a:rPr lang="en-IN" sz="1600" dirty="0">
                <a:solidFill>
                  <a:schemeClr val="tx1">
                    <a:lumMod val="95000"/>
                    <a:lumOff val="5000"/>
                  </a:schemeClr>
                </a:solidFill>
                <a:latin typeface="Calibri (Headings)"/>
                <a:cs typeface="Times New Roman" panose="02020603050405020304" pitchFamily="18" charset="0"/>
              </a:rPr>
              <a:t>The objective is prediction of residential prices for the customers considering their financial plans and needs using</a:t>
            </a:r>
            <a:r>
              <a:rPr lang="en-US" sz="1600" dirty="0">
                <a:solidFill>
                  <a:schemeClr val="tx1">
                    <a:lumMod val="95000"/>
                    <a:lumOff val="5000"/>
                  </a:schemeClr>
                </a:solidFill>
                <a:latin typeface="Calibri (Headings)"/>
                <a:cs typeface="Times New Roman" panose="02020603050405020304" pitchFamily="18" charset="0"/>
              </a:rPr>
              <a:t> machine learning based techniques for Housing Price Prediction forecasting by prediction results in best accuracy.</a:t>
            </a:r>
          </a:p>
          <a:p>
            <a:pPr algn="just">
              <a:lnSpc>
                <a:spcPct val="150000"/>
              </a:lnSpc>
              <a:buFont typeface="Wingdings" panose="05000000000000000000" pitchFamily="2" charset="2"/>
              <a:buChar char="§"/>
            </a:pPr>
            <a:r>
              <a:rPr lang="en-US" sz="1600" dirty="0">
                <a:solidFill>
                  <a:schemeClr val="tx1">
                    <a:lumMod val="95000"/>
                    <a:lumOff val="5000"/>
                  </a:schemeClr>
                </a:solidFill>
                <a:latin typeface="Calibri (Headings)"/>
                <a:cs typeface="Times New Roman" panose="02020603050405020304" pitchFamily="18" charset="0"/>
              </a:rPr>
              <a:t>Here the dataset is trained using various classification algorithms and then the model is tuned with classifier in order to get high accuracy. </a:t>
            </a:r>
          </a:p>
          <a:p>
            <a:pPr algn="just">
              <a:lnSpc>
                <a:spcPct val="150000"/>
              </a:lnSpc>
              <a:buFont typeface="Wingdings" panose="05000000000000000000" pitchFamily="2" charset="2"/>
              <a:buChar char="§"/>
            </a:pPr>
            <a:r>
              <a:rPr lang="en-US" sz="1600" dirty="0">
                <a:solidFill>
                  <a:schemeClr val="tx1">
                    <a:lumMod val="95000"/>
                    <a:lumOff val="5000"/>
                  </a:schemeClr>
                </a:solidFill>
                <a:latin typeface="Calibri (Headings)"/>
                <a:cs typeface="Times New Roman" panose="02020603050405020304" pitchFamily="18" charset="0"/>
              </a:rPr>
              <a:t>Additionally, to compare and discuss the performance of various machine learning algorithms GUI based user interface house price prediction by attributes.</a:t>
            </a:r>
          </a:p>
          <a:p>
            <a:pPr marL="0" indent="0">
              <a:buNone/>
            </a:pPr>
            <a:endParaRPr lang="en-US" sz="1600" dirty="0"/>
          </a:p>
        </p:txBody>
      </p:sp>
      <p:pic>
        <p:nvPicPr>
          <p:cNvPr id="4" name="image2.jpeg"/>
          <p:cNvPicPr/>
          <p:nvPr/>
        </p:nvPicPr>
        <p:blipFill>
          <a:blip r:embed="rId3"/>
          <a:srcRect/>
          <a:stretch>
            <a:fillRect/>
          </a:stretch>
        </p:blipFill>
        <p:spPr bwMode="auto">
          <a:xfrm>
            <a:off x="381000" y="457200"/>
            <a:ext cx="2237740" cy="75501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4F7E9C80-C75B-4B75-A6C5-E58A18995148}" type="slidenum">
              <a:rPr lang="en-US" b="1" smtClean="0">
                <a:solidFill>
                  <a:schemeClr val="tx1"/>
                </a:solidFill>
              </a:rPr>
              <a:t>4</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63096"/>
    </mc:Choice>
    <mc:Fallback xmlns="">
      <p:transition spd="slow" advTm="63096"/>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endParaRPr lang="en-IN" b="1" dirty="0"/>
          </a:p>
        </p:txBody>
      </p:sp>
      <p:sp>
        <p:nvSpPr>
          <p:cNvPr id="3" name="Content Placeholder 2"/>
          <p:cNvSpPr>
            <a:spLocks noGrp="1"/>
          </p:cNvSpPr>
          <p:nvPr>
            <p:ph idx="1"/>
          </p:nvPr>
        </p:nvSpPr>
        <p:spPr>
          <a:xfrm>
            <a:off x="533400" y="1895633"/>
            <a:ext cx="8153400" cy="4027170"/>
          </a:xfrm>
        </p:spPr>
        <p:txBody>
          <a:bodyPr>
            <a:normAutofit/>
          </a:bodyPr>
          <a:lstStyle/>
          <a:p>
            <a:pPr algn="just">
              <a:lnSpc>
                <a:spcPct val="150000"/>
              </a:lnSpc>
              <a:buFont typeface="Wingdings" panose="05000000000000000000" pitchFamily="2" charset="2"/>
              <a:buChar char="§"/>
            </a:pPr>
            <a:r>
              <a:rPr lang="en-US" sz="1600" dirty="0">
                <a:latin typeface="Calibri (Headings)"/>
                <a:cs typeface="Times New Roman" panose="02020603050405020304" pitchFamily="18" charset="0"/>
              </a:rPr>
              <a:t>The market is evolving day by day, today a lot of software giants are shifting towards </a:t>
            </a:r>
            <a:r>
              <a:rPr lang="en-US" sz="1600" b="1" dirty="0">
                <a:latin typeface="Calibri (Headings)"/>
                <a:cs typeface="Times New Roman" panose="02020603050405020304" pitchFamily="18" charset="0"/>
              </a:rPr>
              <a:t>Artificial Intelligence </a:t>
            </a:r>
            <a:r>
              <a:rPr lang="en-US" sz="1600" dirty="0">
                <a:latin typeface="Calibri (Headings)"/>
                <a:cs typeface="Times New Roman" panose="02020603050405020304" pitchFamily="18" charset="0"/>
              </a:rPr>
              <a:t>for better </a:t>
            </a:r>
            <a:r>
              <a:rPr lang="en-US" sz="1600" b="1" dirty="0">
                <a:latin typeface="Calibri (Headings)"/>
                <a:cs typeface="Times New Roman" panose="02020603050405020304" pitchFamily="18" charset="0"/>
              </a:rPr>
              <a:t>decision-making</a:t>
            </a:r>
            <a:r>
              <a:rPr lang="en-US" sz="1600" dirty="0">
                <a:latin typeface="Calibri (Headings)"/>
                <a:cs typeface="Times New Roman" panose="02020603050405020304" pitchFamily="18" charset="0"/>
              </a:rPr>
              <a:t> and resolving some </a:t>
            </a:r>
            <a:r>
              <a:rPr lang="en-US" sz="1600" b="1" dirty="0">
                <a:latin typeface="Calibri (Headings)"/>
                <a:cs typeface="Times New Roman" panose="02020603050405020304" pitchFamily="18" charset="0"/>
              </a:rPr>
              <a:t>complicated difficulties </a:t>
            </a:r>
            <a:r>
              <a:rPr lang="en-US" sz="1600" dirty="0">
                <a:latin typeface="Calibri (Headings)"/>
                <a:cs typeface="Times New Roman" panose="02020603050405020304" pitchFamily="18" charset="0"/>
              </a:rPr>
              <a:t>in real-world using the data accessible in ample quantity.</a:t>
            </a:r>
          </a:p>
          <a:p>
            <a:pPr algn="just">
              <a:lnSpc>
                <a:spcPct val="150000"/>
              </a:lnSpc>
              <a:buFont typeface="Wingdings" panose="05000000000000000000" pitchFamily="2" charset="2"/>
              <a:buChar char="§"/>
            </a:pPr>
            <a:r>
              <a:rPr lang="en-US" sz="1600" dirty="0">
                <a:latin typeface="Calibri (Headings)"/>
                <a:cs typeface="Times New Roman" panose="02020603050405020304" pitchFamily="18" charset="0"/>
              </a:rPr>
              <a:t>Through this design market trends can be </a:t>
            </a:r>
            <a:r>
              <a:rPr lang="en-US" sz="1600" b="1" dirty="0">
                <a:latin typeface="Calibri (Headings)"/>
                <a:cs typeface="Times New Roman" panose="02020603050405020304" pitchFamily="18" charset="0"/>
              </a:rPr>
              <a:t>analyzed</a:t>
            </a:r>
            <a:r>
              <a:rPr lang="en-US" sz="1600" dirty="0">
                <a:latin typeface="Calibri (Headings)"/>
                <a:cs typeface="Times New Roman" panose="02020603050405020304" pitchFamily="18" charset="0"/>
              </a:rPr>
              <a:t>, and it can be a useful </a:t>
            </a:r>
            <a:r>
              <a:rPr lang="en-US" sz="1600" b="1" dirty="0">
                <a:latin typeface="Calibri (Headings)"/>
                <a:cs typeface="Times New Roman" panose="02020603050405020304" pitchFamily="18" charset="0"/>
              </a:rPr>
              <a:t>asset</a:t>
            </a:r>
            <a:r>
              <a:rPr lang="en-US" sz="1600" dirty="0">
                <a:latin typeface="Calibri (Headings)"/>
                <a:cs typeface="Times New Roman" panose="02020603050405020304" pitchFamily="18" charset="0"/>
              </a:rPr>
              <a:t> for an investor to </a:t>
            </a:r>
            <a:r>
              <a:rPr lang="en-US" sz="1600" b="1" dirty="0">
                <a:latin typeface="Calibri (Headings)"/>
                <a:cs typeface="Times New Roman" panose="02020603050405020304" pitchFamily="18" charset="0"/>
              </a:rPr>
              <a:t>bankroll</a:t>
            </a:r>
            <a:r>
              <a:rPr lang="en-US" sz="1600" dirty="0">
                <a:latin typeface="Calibri (Headings)"/>
                <a:cs typeface="Times New Roman" panose="02020603050405020304" pitchFamily="18" charset="0"/>
              </a:rPr>
              <a:t> in correct direction. </a:t>
            </a:r>
          </a:p>
          <a:p>
            <a:pPr algn="just">
              <a:lnSpc>
                <a:spcPct val="150000"/>
              </a:lnSpc>
              <a:buFont typeface="Wingdings" panose="05000000000000000000" pitchFamily="2" charset="2"/>
              <a:buChar char="§"/>
            </a:pPr>
            <a:r>
              <a:rPr lang="en-US" sz="1600" dirty="0">
                <a:latin typeface="Calibri (Headings)"/>
                <a:cs typeface="Times New Roman" panose="02020603050405020304" pitchFamily="18" charset="0"/>
              </a:rPr>
              <a:t>For </a:t>
            </a:r>
            <a:r>
              <a:rPr lang="en-US" sz="1600" b="1" dirty="0">
                <a:latin typeface="Calibri (Headings)"/>
                <a:cs typeface="Times New Roman" panose="02020603050405020304" pitchFamily="18" charset="0"/>
              </a:rPr>
              <a:t>Developing Economies </a:t>
            </a:r>
            <a:r>
              <a:rPr lang="en-US" sz="1600" dirty="0">
                <a:latin typeface="Calibri (Headings)"/>
                <a:cs typeface="Times New Roman" panose="02020603050405020304" pitchFamily="18" charset="0"/>
              </a:rPr>
              <a:t>Housing Sector plays a significant impact on price prediction.</a:t>
            </a:r>
            <a:endParaRPr lang="en-IN" sz="1600" dirty="0">
              <a:latin typeface="Calibri (Headings)"/>
              <a:cs typeface="Times New Roman" panose="02020603050405020304" pitchFamily="18" charset="0"/>
            </a:endParaRPr>
          </a:p>
          <a:p>
            <a:pPr algn="just">
              <a:lnSpc>
                <a:spcPct val="150000"/>
              </a:lnSpc>
              <a:buFont typeface="Wingdings" panose="05000000000000000000" pitchFamily="2" charset="2"/>
              <a:buChar char="§"/>
            </a:pPr>
            <a:r>
              <a:rPr lang="en-US" sz="1600" dirty="0">
                <a:latin typeface="Calibri (Headings)"/>
                <a:cs typeface="Times New Roman" panose="02020603050405020304" pitchFamily="18" charset="0"/>
              </a:rPr>
              <a:t>Through improvised analytics and higher data with accurate prediction this project aims to develop a complete model which is useful for an individual as well as an organization and </a:t>
            </a:r>
            <a:r>
              <a:rPr lang="en-US" sz="1600" b="1" dirty="0">
                <a:latin typeface="Calibri (Headings)"/>
                <a:cs typeface="Times New Roman" panose="02020603050405020304" pitchFamily="18" charset="0"/>
              </a:rPr>
              <a:t>solve real time problem </a:t>
            </a:r>
            <a:r>
              <a:rPr lang="en-US" sz="1600" dirty="0">
                <a:latin typeface="Calibri (Headings)"/>
                <a:cs typeface="Times New Roman" panose="02020603050405020304" pitchFamily="18" charset="0"/>
              </a:rPr>
              <a:t>which could save time and money.</a:t>
            </a:r>
          </a:p>
          <a:p>
            <a:pPr algn="just">
              <a:lnSpc>
                <a:spcPct val="150000"/>
              </a:lnSpc>
              <a:buFont typeface="Wingdings" panose="05000000000000000000" pitchFamily="2" charset="2"/>
              <a:buChar char="§"/>
            </a:pPr>
            <a:endParaRPr lang="en-IN" sz="1600" dirty="0">
              <a:latin typeface="Calibri (Headings)"/>
              <a:cs typeface="Times New Roman" panose="02020603050405020304" pitchFamily="18" charset="0"/>
            </a:endParaRPr>
          </a:p>
          <a:p>
            <a:pPr>
              <a:buFont typeface="Wingdings" panose="05000000000000000000" pitchFamily="2" charset="2"/>
              <a:buChar char="§"/>
            </a:pPr>
            <a:endParaRPr lang="en-IN" sz="1600" dirty="0"/>
          </a:p>
        </p:txBody>
      </p:sp>
      <p:pic>
        <p:nvPicPr>
          <p:cNvPr id="4" name="image2.jpeg"/>
          <p:cNvPicPr/>
          <p:nvPr/>
        </p:nvPicPr>
        <p:blipFill>
          <a:blip r:embed="rId3"/>
          <a:srcRect/>
          <a:stretch>
            <a:fillRect/>
          </a:stretch>
        </p:blipFill>
        <p:spPr bwMode="auto">
          <a:xfrm>
            <a:off x="533400" y="468630"/>
            <a:ext cx="2237740" cy="755015"/>
          </a:xfrm>
          <a:prstGeom prst="rect">
            <a:avLst/>
          </a:prstGeom>
          <a:noFill/>
          <a:ln w="9525">
            <a:noFill/>
            <a:miter lim="800000"/>
            <a:headEnd/>
            <a:tailEnd/>
          </a:ln>
        </p:spPr>
      </p:pic>
      <p:sp>
        <p:nvSpPr>
          <p:cNvPr id="5" name="Slide Number Placeholder 4"/>
          <p:cNvSpPr>
            <a:spLocks noGrp="1"/>
          </p:cNvSpPr>
          <p:nvPr>
            <p:ph type="sldNum" sz="quarter" idx="12"/>
          </p:nvPr>
        </p:nvSpPr>
        <p:spPr>
          <a:xfrm>
            <a:off x="6781800" y="6400799"/>
            <a:ext cx="2133600" cy="365125"/>
          </a:xfrm>
        </p:spPr>
        <p:txBody>
          <a:bodyPr/>
          <a:lstStyle/>
          <a:p>
            <a:fld id="{4F7E9C80-C75B-4B75-A6C5-E58A18995148}" type="slidenum">
              <a:rPr lang="en-US" b="1" smtClean="0">
                <a:solidFill>
                  <a:schemeClr val="tx1"/>
                </a:solidFill>
              </a:rPr>
              <a:t>5</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64537"/>
    </mc:Choice>
    <mc:Fallback xmlns="">
      <p:transition spd="slow" advTm="6453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394" y="-59750"/>
            <a:ext cx="8229600" cy="1143000"/>
          </a:xfrm>
        </p:spPr>
        <p:txBody>
          <a:bodyPr/>
          <a:lstStyle/>
          <a:p>
            <a:r>
              <a:rPr lang="en-IN" dirty="0"/>
              <a:t>        </a:t>
            </a:r>
            <a:r>
              <a:rPr lang="en-IN" b="1" dirty="0"/>
              <a:t>Literature Survey</a:t>
            </a:r>
          </a:p>
        </p:txBody>
      </p:sp>
      <p:pic>
        <p:nvPicPr>
          <p:cNvPr id="4" name="image2.jpeg"/>
          <p:cNvPicPr/>
          <p:nvPr/>
        </p:nvPicPr>
        <p:blipFill>
          <a:blip r:embed="rId3"/>
          <a:srcRect/>
          <a:stretch>
            <a:fillRect/>
          </a:stretch>
        </p:blipFill>
        <p:spPr bwMode="auto">
          <a:xfrm>
            <a:off x="479394" y="134243"/>
            <a:ext cx="2237740" cy="755015"/>
          </a:xfrm>
          <a:prstGeom prst="rect">
            <a:avLst/>
          </a:prstGeom>
          <a:noFill/>
          <a:ln w="9525">
            <a:noFill/>
            <a:miter lim="800000"/>
            <a:headEnd/>
            <a:tailEnd/>
          </a:ln>
        </p:spPr>
      </p:pic>
      <p:graphicFrame>
        <p:nvGraphicFramePr>
          <p:cNvPr id="11" name="Table 11"/>
          <p:cNvGraphicFramePr>
            <a:graphicFrameLocks noGrp="1"/>
          </p:cNvGraphicFramePr>
          <p:nvPr/>
        </p:nvGraphicFramePr>
        <p:xfrm>
          <a:off x="152400" y="1191320"/>
          <a:ext cx="8686800" cy="5532437"/>
        </p:xfrm>
        <a:graphic>
          <a:graphicData uri="http://schemas.openxmlformats.org/drawingml/2006/table">
            <a:tbl>
              <a:tblPr firstRow="1" bandRow="1">
                <a:tableStyleId>{5940675A-B579-460E-94D1-54222C63F5DA}</a:tableStyleId>
              </a:tblPr>
              <a:tblGrid>
                <a:gridCol w="685800">
                  <a:extLst>
                    <a:ext uri="{9D8B030D-6E8A-4147-A177-3AD203B41FA5}">
                      <a16:colId xmlns:a16="http://schemas.microsoft.com/office/drawing/2014/main" val="20000"/>
                    </a:ext>
                  </a:extLst>
                </a:gridCol>
                <a:gridCol w="1524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21336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524000">
                  <a:extLst>
                    <a:ext uri="{9D8B030D-6E8A-4147-A177-3AD203B41FA5}">
                      <a16:colId xmlns:a16="http://schemas.microsoft.com/office/drawing/2014/main" val="20005"/>
                    </a:ext>
                  </a:extLst>
                </a:gridCol>
              </a:tblGrid>
              <a:tr h="718723">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dirty="0">
                          <a:effectLst/>
                          <a:latin typeface="Calibri (Headings)"/>
                          <a:cs typeface="Times New Roman" panose="02020603050405020304" pitchFamily="18" charset="0"/>
                        </a:rPr>
                        <a:t>S.NO.</a:t>
                      </a:r>
                      <a:endParaRPr lang="en-IN" sz="1600" dirty="0">
                        <a:effectLst/>
                        <a:latin typeface="Calibri (Headings)"/>
                        <a:ea typeface="MS Mincho" panose="02020609040205080304" pitchFamily="49" charset="-128"/>
                        <a:cs typeface="Times New Roman" panose="02020603050405020304" pitchFamily="18" charset="0"/>
                      </a:endParaRPr>
                    </a:p>
                  </a:txBody>
                  <a:tcPr/>
                </a:tc>
                <a:tc>
                  <a:txBody>
                    <a:bodyPr/>
                    <a:lstStyle/>
                    <a:p>
                      <a:pPr algn="ctr"/>
                      <a:r>
                        <a:rPr lang="en-IN" sz="1600" dirty="0">
                          <a:latin typeface="Calibri (Headings)"/>
                          <a:cs typeface="Times New Roman" panose="02020603050405020304" pitchFamily="18" charset="0"/>
                        </a:rPr>
                        <a:t>TITLE</a:t>
                      </a:r>
                    </a:p>
                  </a:txBody>
                  <a:tcPr/>
                </a:tc>
                <a:tc>
                  <a:txBody>
                    <a:bodyPr/>
                    <a:lstStyle/>
                    <a:p>
                      <a:pPr algn="ctr"/>
                      <a:r>
                        <a:rPr lang="en-US" sz="1600" dirty="0">
                          <a:effectLst/>
                          <a:latin typeface="Calibri (Headings)"/>
                          <a:cs typeface="Times New Roman" panose="02020603050405020304" pitchFamily="18" charset="0"/>
                        </a:rPr>
                        <a:t>AUTHOR</a:t>
                      </a:r>
                      <a:endParaRPr lang="en-IN" sz="1600" dirty="0">
                        <a:latin typeface="Calibri (Headings)"/>
                      </a:endParaRPr>
                    </a:p>
                  </a:txBody>
                  <a:tcPr/>
                </a:tc>
                <a:tc>
                  <a:txBody>
                    <a:bodyPr/>
                    <a:lstStyle/>
                    <a:p>
                      <a:pPr algn="ctr"/>
                      <a:r>
                        <a:rPr lang="en-US" sz="1600" dirty="0">
                          <a:effectLst/>
                          <a:latin typeface="Calibri (Headings)"/>
                          <a:cs typeface="Times New Roman" panose="02020603050405020304" pitchFamily="18" charset="0"/>
                        </a:rPr>
                        <a:t>METHODOLOGY</a:t>
                      </a:r>
                      <a:endParaRPr lang="en-IN" sz="1600" dirty="0">
                        <a:latin typeface="Calibri (Headings)"/>
                      </a:endParaRPr>
                    </a:p>
                  </a:txBody>
                  <a:tcPr/>
                </a:tc>
                <a:tc>
                  <a:txBody>
                    <a:bodyPr/>
                    <a:lstStyle/>
                    <a:p>
                      <a:pPr algn="ctr"/>
                      <a:r>
                        <a:rPr lang="en-US" sz="1600" dirty="0">
                          <a:effectLst/>
                          <a:latin typeface="Calibri (Headings)"/>
                          <a:cs typeface="Times New Roman" panose="02020603050405020304" pitchFamily="18" charset="0"/>
                        </a:rPr>
                        <a:t>MERITS</a:t>
                      </a:r>
                      <a:endParaRPr lang="en-IN" sz="1600" dirty="0">
                        <a:latin typeface="Calibri (Headings)"/>
                      </a:endParaRPr>
                    </a:p>
                  </a:txBody>
                  <a:tcPr/>
                </a:tc>
                <a:tc>
                  <a:txBody>
                    <a:bodyPr/>
                    <a:lstStyle/>
                    <a:p>
                      <a:pPr algn="ctr"/>
                      <a:r>
                        <a:rPr lang="en-US" sz="1600" dirty="0">
                          <a:effectLst/>
                          <a:latin typeface="Calibri (Headings)"/>
                          <a:cs typeface="Times New Roman" panose="02020603050405020304" pitchFamily="18" charset="0"/>
                        </a:rPr>
                        <a:t>DEMERITS</a:t>
                      </a:r>
                      <a:endParaRPr lang="en-IN" sz="1600" dirty="0">
                        <a:latin typeface="Calibri (Headings)"/>
                      </a:endParaRPr>
                    </a:p>
                  </a:txBody>
                  <a:tcPr/>
                </a:tc>
                <a:extLst>
                  <a:ext uri="{0D108BD9-81ED-4DB2-BD59-A6C34878D82A}">
                    <a16:rowId xmlns:a16="http://schemas.microsoft.com/office/drawing/2014/main" val="10000"/>
                  </a:ext>
                </a:extLst>
              </a:tr>
              <a:tr h="2056275">
                <a:tc>
                  <a:txBody>
                    <a:bodyPr/>
                    <a:lstStyle/>
                    <a:p>
                      <a:pPr algn="ctr"/>
                      <a:r>
                        <a:rPr lang="en-IN" sz="1600" dirty="0">
                          <a:latin typeface="Calibri (Headings)"/>
                        </a:rPr>
                        <a:t>1</a:t>
                      </a:r>
                    </a:p>
                  </a:txBody>
                  <a:tcPr/>
                </a:tc>
                <a:tc>
                  <a:txBody>
                    <a:bodyPr/>
                    <a:lstStyle/>
                    <a:p>
                      <a:pPr marL="0" marR="0" lvl="0" indent="0" algn="just" defTabSz="914400" rtl="0" eaLnBrk="1" fontAlgn="auto" latinLnBrk="0" hangingPunct="1">
                        <a:lnSpc>
                          <a:spcPct val="150000"/>
                        </a:lnSpc>
                        <a:spcBef>
                          <a:spcPts val="0"/>
                        </a:spcBef>
                        <a:spcAft>
                          <a:spcPts val="0"/>
                        </a:spcAft>
                        <a:buClrTx/>
                        <a:buSzTx/>
                        <a:buFontTx/>
                        <a:buNone/>
                        <a:defRPr/>
                      </a:pPr>
                      <a:r>
                        <a:rPr lang="en-IN" sz="1600" dirty="0">
                          <a:effectLst/>
                          <a:latin typeface="Calibri (Headings)"/>
                          <a:ea typeface="MS Mincho" panose="02020609040205080304" pitchFamily="49" charset="-128"/>
                          <a:cs typeface="Times New Roman" panose="02020603050405020304" pitchFamily="18" charset="0"/>
                        </a:rPr>
                        <a:t>Predicting House Price With a Memristor- Based Artificial Neural Network</a:t>
                      </a:r>
                    </a:p>
                    <a:p>
                      <a:pPr algn="just">
                        <a:lnSpc>
                          <a:spcPct val="100000"/>
                        </a:lnSpc>
                        <a:spcAft>
                          <a:spcPts val="0"/>
                        </a:spcAft>
                      </a:pPr>
                      <a:endParaRPr lang="en-IN" sz="1600" dirty="0">
                        <a:effectLst/>
                        <a:latin typeface="Calibri (Headings)"/>
                        <a:ea typeface="MS Mincho" panose="02020609040205080304" pitchFamily="49" charset="-128"/>
                        <a:cs typeface="Times New Roman" panose="02020603050405020304" pitchFamily="18" charset="0"/>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1600" b="0" kern="1200" dirty="0">
                          <a:solidFill>
                            <a:schemeClr val="tx1"/>
                          </a:solidFill>
                          <a:latin typeface="+mj-lt"/>
                          <a:ea typeface="SimSun" panose="02010600030101010101" pitchFamily="2" charset="-122"/>
                          <a:cs typeface="+mj-lt"/>
                        </a:rPr>
                        <a:t>J. WANG, S. G. HU, X. T. ZHAN, Q. LUO, Q. YU, ZHEN LIU, T. P. CHEN, Y. YIN, SUMIO HOSAKA, AND Y. LIU</a:t>
                      </a:r>
                      <a:r>
                        <a:rPr lang="en-US" sz="1600" b="0" dirty="0">
                          <a:latin typeface="+mj-lt"/>
                          <a:cs typeface="Calibri" panose="020F0502020204030204" charset="0"/>
                        </a:rPr>
                        <a:t> </a:t>
                      </a:r>
                      <a:endParaRPr lang="en-US" sz="1600" b="0" dirty="0">
                        <a:latin typeface="+mj-lt"/>
                        <a:ea typeface="SimSun" panose="02010600030101010101" pitchFamily="2" charset="-122"/>
                        <a:cs typeface="SimSun" panose="02010600030101010101" pitchFamily="2" charset="-122"/>
                      </a:endParaRPr>
                    </a:p>
                  </a:txBody>
                  <a:tcPr/>
                </a:tc>
                <a:tc>
                  <a:txBody>
                    <a:bodyPr/>
                    <a:lstStyle/>
                    <a:p>
                      <a:pPr marL="0" marR="0" lvl="0" indent="0" algn="just" defTabSz="914400" rtl="0" eaLnBrk="1" fontAlgn="auto" latinLnBrk="0" hangingPunct="1">
                        <a:lnSpc>
                          <a:spcPct val="150000"/>
                        </a:lnSpc>
                        <a:spcBef>
                          <a:spcPts val="0"/>
                        </a:spcBef>
                        <a:spcAft>
                          <a:spcPts val="0"/>
                        </a:spcAft>
                        <a:buClrTx/>
                        <a:buSzTx/>
                        <a:buFontTx/>
                        <a:buNone/>
                        <a:defRPr/>
                      </a:pPr>
                      <a:r>
                        <a:rPr lang="en-US" sz="1600" b="0" kern="1200" dirty="0">
                          <a:solidFill>
                            <a:srgbClr val="000000"/>
                          </a:solidFill>
                          <a:latin typeface="+mj-lt"/>
                          <a:ea typeface="+mn-ea"/>
                          <a:cs typeface="+mj-lt"/>
                        </a:rPr>
                        <a:t>In this paper, an ANN based on memristors is designed to learn a multi-variable regression model with a back-propagation algorithm</a:t>
                      </a:r>
                      <a:endParaRPr lang="en-US" sz="1600" b="0" kern="1200" dirty="0">
                        <a:solidFill>
                          <a:srgbClr val="000000"/>
                        </a:solidFill>
                        <a:latin typeface="+mj-lt"/>
                        <a:ea typeface="Calibri" panose="020F0502020204030204" charset="0"/>
                        <a:cs typeface="+mj-lt"/>
                      </a:endParaRPr>
                    </a:p>
                  </a:txBody>
                  <a:tcPr/>
                </a:tc>
                <a:tc>
                  <a:txBody>
                    <a:bodyPr/>
                    <a:lstStyle/>
                    <a:p>
                      <a:pPr algn="just">
                        <a:lnSpc>
                          <a:spcPct val="150000"/>
                        </a:lnSpc>
                        <a:spcAft>
                          <a:spcPts val="0"/>
                        </a:spcAft>
                      </a:pPr>
                      <a:r>
                        <a:rPr lang="en-IN" sz="1600" kern="1200" dirty="0" err="1">
                          <a:solidFill>
                            <a:schemeClr val="tx1"/>
                          </a:solidFill>
                          <a:effectLst/>
                          <a:latin typeface="+mn-lt"/>
                          <a:ea typeface="+mn-ea"/>
                          <a:cs typeface="+mn-cs"/>
                        </a:rPr>
                        <a:t>Enhacnes</a:t>
                      </a:r>
                      <a:r>
                        <a:rPr lang="en-IN" sz="1600" kern="1200" dirty="0">
                          <a:solidFill>
                            <a:schemeClr val="tx1"/>
                          </a:solidFill>
                          <a:effectLst/>
                          <a:latin typeface="+mn-lt"/>
                          <a:ea typeface="+mn-ea"/>
                          <a:cs typeface="+mn-cs"/>
                        </a:rPr>
                        <a:t> </a:t>
                      </a:r>
                      <a:r>
                        <a:rPr lang="en-IN" sz="1600" kern="1200" dirty="0" err="1">
                          <a:solidFill>
                            <a:schemeClr val="tx1"/>
                          </a:solidFill>
                          <a:effectLst/>
                          <a:latin typeface="+mn-lt"/>
                          <a:ea typeface="+mn-ea"/>
                          <a:cs typeface="+mn-cs"/>
                        </a:rPr>
                        <a:t>efficency</a:t>
                      </a:r>
                      <a:r>
                        <a:rPr lang="en-IN" sz="1600" kern="1200" dirty="0">
                          <a:solidFill>
                            <a:schemeClr val="tx1"/>
                          </a:solidFill>
                          <a:effectLst/>
                          <a:latin typeface="+mn-lt"/>
                          <a:ea typeface="+mn-ea"/>
                          <a:cs typeface="+mn-cs"/>
                        </a:rPr>
                        <a:t> and performance of model.</a:t>
                      </a:r>
                      <a:endParaRPr lang="en-IN" sz="1400" dirty="0">
                        <a:effectLst/>
                        <a:latin typeface="Calibri (Headings)"/>
                        <a:ea typeface="MS Mincho" panose="02020609040205080304" pitchFamily="49" charset="-128"/>
                        <a:cs typeface="Times New Roman" panose="02020603050405020304" pitchFamily="18" charset="0"/>
                      </a:endParaRPr>
                    </a:p>
                  </a:txBody>
                  <a:tcPr/>
                </a:tc>
                <a:tc>
                  <a:txBody>
                    <a:bodyPr/>
                    <a:lstStyle/>
                    <a:p>
                      <a:pPr algn="just">
                        <a:lnSpc>
                          <a:spcPct val="150000"/>
                        </a:lnSpc>
                        <a:spcAft>
                          <a:spcPts val="0"/>
                        </a:spcAft>
                      </a:pPr>
                      <a:r>
                        <a:rPr lang="en-IN" sz="1600" kern="1200" dirty="0">
                          <a:solidFill>
                            <a:schemeClr val="tx1"/>
                          </a:solidFill>
                          <a:effectLst/>
                          <a:latin typeface="+mn-lt"/>
                          <a:ea typeface="+mn-ea"/>
                          <a:cs typeface="+mn-cs"/>
                        </a:rPr>
                        <a:t>The use of neural networks is computationally more expensive.</a:t>
                      </a:r>
                      <a:endParaRPr lang="en-IN" sz="1400" dirty="0">
                        <a:effectLst/>
                        <a:latin typeface="Calibri (Headings)"/>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10001"/>
                  </a:ext>
                </a:extLst>
              </a:tr>
              <a:tr h="2199800">
                <a:tc>
                  <a:txBody>
                    <a:bodyPr/>
                    <a:lstStyle/>
                    <a:p>
                      <a:pPr algn="ctr"/>
                      <a:r>
                        <a:rPr lang="en-IN" dirty="0"/>
                        <a:t>2</a:t>
                      </a:r>
                    </a:p>
                  </a:txBody>
                  <a:tcPr/>
                </a:tc>
                <a:tc>
                  <a:txBody>
                    <a:bodyPr/>
                    <a:lstStyle/>
                    <a:p>
                      <a:pPr algn="just">
                        <a:lnSpc>
                          <a:spcPct val="150000"/>
                        </a:lnSpc>
                        <a:spcAft>
                          <a:spcPts val="0"/>
                        </a:spcAft>
                      </a:pPr>
                      <a:r>
                        <a:rPr lang="en-US" sz="1600" dirty="0">
                          <a:effectLst/>
                          <a:latin typeface="Calibri (Headings)"/>
                          <a:cs typeface="Times New Roman" panose="02020603050405020304" pitchFamily="18" charset="0"/>
                        </a:rPr>
                        <a:t>Predicting The Housing Price Direction using Machine learning techniques.</a:t>
                      </a:r>
                      <a:endParaRPr lang="en-IN" sz="1600" dirty="0">
                        <a:effectLst/>
                        <a:latin typeface="Calibri (Headings)"/>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err="1">
                          <a:effectLst/>
                          <a:latin typeface="Calibri (Headings)"/>
                          <a:cs typeface="Times New Roman" panose="02020603050405020304" pitchFamily="18" charset="0"/>
                        </a:rPr>
                        <a:t>Debanjan</a:t>
                      </a:r>
                      <a:r>
                        <a:rPr lang="en-US" sz="1600" dirty="0">
                          <a:effectLst/>
                          <a:latin typeface="Calibri (Headings)"/>
                          <a:cs typeface="Times New Roman" panose="02020603050405020304" pitchFamily="18" charset="0"/>
                        </a:rPr>
                        <a:t> </a:t>
                      </a:r>
                      <a:r>
                        <a:rPr lang="en-US" sz="1600" dirty="0" err="1">
                          <a:effectLst/>
                          <a:latin typeface="Calibri (Headings)"/>
                          <a:cs typeface="Times New Roman" panose="02020603050405020304" pitchFamily="18" charset="0"/>
                        </a:rPr>
                        <a:t>Banarjee</a:t>
                      </a:r>
                      <a:r>
                        <a:rPr lang="en-US" sz="1600" dirty="0">
                          <a:effectLst/>
                          <a:latin typeface="Calibri (Headings)"/>
                          <a:cs typeface="Times New Roman" panose="02020603050405020304" pitchFamily="18" charset="0"/>
                        </a:rPr>
                        <a:t> , </a:t>
                      </a:r>
                      <a:r>
                        <a:rPr lang="en-US" sz="1600" dirty="0" err="1">
                          <a:effectLst/>
                          <a:latin typeface="Calibri (Headings)"/>
                          <a:cs typeface="Times New Roman" panose="02020603050405020304" pitchFamily="18" charset="0"/>
                        </a:rPr>
                        <a:t>suchibrotta</a:t>
                      </a:r>
                      <a:r>
                        <a:rPr lang="en-US" sz="1600" dirty="0">
                          <a:effectLst/>
                          <a:latin typeface="Calibri (Headings)"/>
                          <a:cs typeface="Times New Roman" panose="02020603050405020304" pitchFamily="18" charset="0"/>
                        </a:rPr>
                        <a:t> Dutta.</a:t>
                      </a:r>
                      <a:endParaRPr lang="en-IN" sz="1600" dirty="0">
                        <a:effectLst/>
                        <a:latin typeface="Calibri (Headings)"/>
                        <a:ea typeface="MS Mincho" panose="02020609040205080304" pitchFamily="49" charset="-128"/>
                        <a:cs typeface="Times New Roman" panose="02020603050405020304" pitchFamily="18" charset="0"/>
                      </a:endParaRPr>
                    </a:p>
                    <a:p>
                      <a:pPr algn="just">
                        <a:lnSpc>
                          <a:spcPct val="107000"/>
                        </a:lnSpc>
                        <a:spcAft>
                          <a:spcPts val="800"/>
                        </a:spcAft>
                      </a:pPr>
                      <a:r>
                        <a:rPr lang="en-IN" sz="1600" dirty="0">
                          <a:effectLst/>
                          <a:latin typeface="+mj-lt"/>
                          <a:ea typeface="SimSun" panose="02010600030101010101" pitchFamily="2" charset="-122"/>
                          <a:cs typeface="Times New Roman" panose="02020603050405020304" pitchFamily="18" charset="0"/>
                        </a:rPr>
                        <a:t> </a:t>
                      </a:r>
                    </a:p>
                  </a:txBody>
                  <a:tcPr marL="68580" marR="68580" marT="0" marB="0"/>
                </a:tc>
                <a:tc>
                  <a:txBody>
                    <a:bodyPr/>
                    <a:lstStyle/>
                    <a:p>
                      <a:pPr algn="just">
                        <a:lnSpc>
                          <a:spcPct val="150000"/>
                        </a:lnSpc>
                        <a:spcAft>
                          <a:spcPts val="0"/>
                        </a:spcAft>
                      </a:pPr>
                      <a:r>
                        <a:rPr lang="en-US" sz="1600" dirty="0">
                          <a:effectLst/>
                          <a:latin typeface="Calibri (Headings)"/>
                          <a:cs typeface="Times New Roman" panose="02020603050405020304" pitchFamily="18" charset="0"/>
                        </a:rPr>
                        <a:t>Random forest and support vector machine algorithms are used for prediction.</a:t>
                      </a:r>
                      <a:endParaRPr lang="en-IN" sz="1600" dirty="0">
                        <a:effectLst/>
                        <a:latin typeface="Calibri (Headings)"/>
                        <a:ea typeface="MS Mincho" panose="02020609040205080304" pitchFamily="49" charset="-128"/>
                        <a:cs typeface="Times New Roman" panose="02020603050405020304" pitchFamily="18" charset="0"/>
                      </a:endParaRPr>
                    </a:p>
                  </a:txBody>
                  <a:tcPr/>
                </a:tc>
                <a:tc>
                  <a:txBody>
                    <a:bodyPr/>
                    <a:lstStyle/>
                    <a:p>
                      <a:pPr algn="just">
                        <a:lnSpc>
                          <a:spcPct val="150000"/>
                        </a:lnSpc>
                        <a:spcAft>
                          <a:spcPts val="0"/>
                        </a:spcAft>
                      </a:pPr>
                      <a:r>
                        <a:rPr lang="en-US" sz="1600" dirty="0">
                          <a:effectLst/>
                          <a:latin typeface="Calibri (Headings)"/>
                          <a:cs typeface="Times New Roman" panose="02020603050405020304" pitchFamily="18" charset="0"/>
                        </a:rPr>
                        <a:t>Provides greater scalability , accuracy and precision throughout the system.</a:t>
                      </a:r>
                      <a:endParaRPr lang="en-IN" sz="1600" dirty="0">
                        <a:effectLst/>
                        <a:latin typeface="Calibri (Headings)"/>
                        <a:ea typeface="MS Mincho" panose="02020609040205080304" pitchFamily="49" charset="-128"/>
                        <a:cs typeface="Times New Roman" panose="02020603050405020304" pitchFamily="18" charset="0"/>
                      </a:endParaRPr>
                    </a:p>
                  </a:txBody>
                  <a:tcPr marL="68580" marR="68580" marT="0" marB="0"/>
                </a:tc>
                <a:tc>
                  <a:txBody>
                    <a:bodyPr/>
                    <a:lstStyle/>
                    <a:p>
                      <a:pPr algn="just">
                        <a:lnSpc>
                          <a:spcPct val="150000"/>
                        </a:lnSpc>
                        <a:spcAft>
                          <a:spcPts val="0"/>
                        </a:spcAft>
                      </a:pPr>
                      <a:r>
                        <a:rPr lang="en-US" sz="1600" dirty="0">
                          <a:effectLst/>
                          <a:latin typeface="Calibri (Headings)"/>
                          <a:cs typeface="Times New Roman" panose="02020603050405020304" pitchFamily="18" charset="0"/>
                        </a:rPr>
                        <a:t>Long training time and extensive memory requirement. </a:t>
                      </a:r>
                      <a:endParaRPr lang="en-IN" sz="1600" dirty="0">
                        <a:effectLst/>
                        <a:latin typeface="Calibri (Headings)"/>
                        <a:ea typeface="MS Mincho" panose="02020609040205080304" pitchFamily="49" charset="-128"/>
                        <a:cs typeface="Times New Roman" panose="02020603050405020304" pitchFamily="18" charset="0"/>
                      </a:endParaRPr>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a:xfrm>
            <a:off x="7010400" y="6471421"/>
            <a:ext cx="2133600" cy="365125"/>
          </a:xfrm>
        </p:spPr>
        <p:txBody>
          <a:bodyPr/>
          <a:lstStyle/>
          <a:p>
            <a:fld id="{4F7E9C80-C75B-4B75-A6C5-E58A18995148}" type="slidenum">
              <a:rPr lang="en-US" b="1" smtClean="0">
                <a:solidFill>
                  <a:schemeClr val="tx1"/>
                </a:solidFill>
              </a:rPr>
              <a:t>6</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68800"/>
    </mc:Choice>
    <mc:Fallback xmlns="">
      <p:transition spd="slow" advTm="688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2.jpeg"/>
          <p:cNvPicPr/>
          <p:nvPr/>
        </p:nvPicPr>
        <p:blipFill>
          <a:blip r:embed="rId3"/>
          <a:srcRect/>
          <a:stretch>
            <a:fillRect/>
          </a:stretch>
        </p:blipFill>
        <p:spPr bwMode="auto">
          <a:xfrm>
            <a:off x="228600" y="76200"/>
            <a:ext cx="1981200" cy="618964"/>
          </a:xfrm>
          <a:prstGeom prst="rect">
            <a:avLst/>
          </a:prstGeom>
          <a:noFill/>
          <a:ln w="9525">
            <a:noFill/>
            <a:miter lim="800000"/>
            <a:headEnd/>
            <a:tailEnd/>
          </a:ln>
        </p:spPr>
      </p:pic>
      <p:graphicFrame>
        <p:nvGraphicFramePr>
          <p:cNvPr id="2" name="Table 4"/>
          <p:cNvGraphicFramePr>
            <a:graphicFrameLocks noGrp="1"/>
          </p:cNvGraphicFramePr>
          <p:nvPr>
            <p:extLst>
              <p:ext uri="{D42A27DB-BD31-4B8C-83A1-F6EECF244321}">
                <p14:modId xmlns:p14="http://schemas.microsoft.com/office/powerpoint/2010/main" val="1251771738"/>
              </p:ext>
            </p:extLst>
          </p:nvPr>
        </p:nvGraphicFramePr>
        <p:xfrm>
          <a:off x="285749" y="904709"/>
          <a:ext cx="8572501" cy="5699760"/>
        </p:xfrm>
        <a:graphic>
          <a:graphicData uri="http://schemas.openxmlformats.org/drawingml/2006/table">
            <a:tbl>
              <a:tblPr firstRow="1" bandRow="1">
                <a:tableStyleId>{5940675A-B579-460E-94D1-54222C63F5DA}</a:tableStyleId>
              </a:tblPr>
              <a:tblGrid>
                <a:gridCol w="419101">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gridCol w="1371600">
                  <a:extLst>
                    <a:ext uri="{9D8B030D-6E8A-4147-A177-3AD203B41FA5}">
                      <a16:colId xmlns:a16="http://schemas.microsoft.com/office/drawing/2014/main" val="20004"/>
                    </a:ext>
                  </a:extLst>
                </a:gridCol>
                <a:gridCol w="1447800">
                  <a:extLst>
                    <a:ext uri="{9D8B030D-6E8A-4147-A177-3AD203B41FA5}">
                      <a16:colId xmlns:a16="http://schemas.microsoft.com/office/drawing/2014/main" val="20005"/>
                    </a:ext>
                  </a:extLst>
                </a:gridCol>
              </a:tblGrid>
              <a:tr h="1325765">
                <a:tc>
                  <a:txBody>
                    <a:bodyPr/>
                    <a:lstStyle/>
                    <a:p>
                      <a:r>
                        <a:rPr lang="en-IN" sz="1600" dirty="0">
                          <a:latin typeface="+mj-lt"/>
                        </a:rPr>
                        <a:t>3</a:t>
                      </a:r>
                    </a:p>
                  </a:txBody>
                  <a:tcPr/>
                </a:tc>
                <a:tc>
                  <a:txBody>
                    <a:bodyPr/>
                    <a:lstStyle/>
                    <a:p>
                      <a:pPr algn="just"/>
                      <a:r>
                        <a:rPr lang="en-US" sz="1600" kern="1200" dirty="0">
                          <a:solidFill>
                            <a:schemeClr val="tx1"/>
                          </a:solidFill>
                          <a:effectLst/>
                          <a:latin typeface="+mj-lt"/>
                          <a:ea typeface="+mn-ea"/>
                          <a:cs typeface="+mn-cs"/>
                        </a:rPr>
                        <a:t>A Hybrid Regression Technique for House Prices Prediction</a:t>
                      </a:r>
                      <a:endParaRPr lang="en-IN" sz="1600" kern="1200" dirty="0">
                        <a:solidFill>
                          <a:schemeClr val="tx1"/>
                        </a:solidFill>
                        <a:effectLst/>
                        <a:latin typeface="+mj-lt"/>
                        <a:ea typeface="+mn-ea"/>
                        <a:cs typeface="+mn-cs"/>
                      </a:endParaRPr>
                    </a:p>
                    <a:p>
                      <a:pPr algn="just"/>
                      <a:endParaRPr lang="en-IN" dirty="0">
                        <a:latin typeface="+mj-lt"/>
                      </a:endParaRPr>
                    </a:p>
                  </a:txBody>
                  <a:tcPr/>
                </a:tc>
                <a:tc>
                  <a:txBody>
                    <a:bodyPr/>
                    <a:lstStyle/>
                    <a:p>
                      <a:pPr algn="just"/>
                      <a:r>
                        <a:rPr lang="en-US" sz="1600" kern="1200" dirty="0" err="1">
                          <a:solidFill>
                            <a:schemeClr val="tx1"/>
                          </a:solidFill>
                          <a:effectLst/>
                          <a:latin typeface="+mj-lt"/>
                          <a:ea typeface="+mn-ea"/>
                          <a:cs typeface="+mn-cs"/>
                        </a:rPr>
                        <a:t>Zengxiang</a:t>
                      </a:r>
                      <a:r>
                        <a:rPr lang="en-US" sz="1600" kern="1200" dirty="0">
                          <a:solidFill>
                            <a:schemeClr val="tx1"/>
                          </a:solidFill>
                          <a:effectLst/>
                          <a:latin typeface="+mj-lt"/>
                          <a:ea typeface="+mn-ea"/>
                          <a:cs typeface="+mn-cs"/>
                        </a:rPr>
                        <a:t> L., </a:t>
                      </a:r>
                      <a:r>
                        <a:rPr lang="en-US" sz="1600" kern="1200" dirty="0" err="1">
                          <a:solidFill>
                            <a:schemeClr val="tx1"/>
                          </a:solidFill>
                          <a:effectLst/>
                          <a:latin typeface="+mj-lt"/>
                          <a:ea typeface="+mn-ea"/>
                          <a:cs typeface="+mn-cs"/>
                        </a:rPr>
                        <a:t>Mong</a:t>
                      </a:r>
                      <a:r>
                        <a:rPr lang="en-US" sz="1600" kern="1200" dirty="0">
                          <a:solidFill>
                            <a:schemeClr val="tx1"/>
                          </a:solidFill>
                          <a:effectLst/>
                          <a:latin typeface="+mj-lt"/>
                          <a:ea typeface="+mn-ea"/>
                          <a:cs typeface="+mn-cs"/>
                        </a:rPr>
                        <a:t> G., </a:t>
                      </a:r>
                      <a:r>
                        <a:rPr lang="en-US" sz="1600" kern="1200" dirty="0" err="1">
                          <a:solidFill>
                            <a:schemeClr val="tx1"/>
                          </a:solidFill>
                          <a:effectLst/>
                          <a:latin typeface="+mj-lt"/>
                          <a:ea typeface="+mn-ea"/>
                          <a:cs typeface="+mn-cs"/>
                        </a:rPr>
                        <a:t>Sifei</a:t>
                      </a:r>
                      <a:r>
                        <a:rPr lang="en-US" sz="1600" kern="1200" dirty="0">
                          <a:solidFill>
                            <a:schemeClr val="tx1"/>
                          </a:solidFill>
                          <a:effectLst/>
                          <a:latin typeface="+mj-lt"/>
                          <a:ea typeface="+mn-ea"/>
                          <a:cs typeface="+mn-cs"/>
                        </a:rPr>
                        <a:t> L., </a:t>
                      </a:r>
                      <a:r>
                        <a:rPr lang="en-US" sz="1600" kern="1200" dirty="0" err="1">
                          <a:solidFill>
                            <a:schemeClr val="tx1"/>
                          </a:solidFill>
                          <a:effectLst/>
                          <a:latin typeface="+mj-lt"/>
                          <a:ea typeface="+mn-ea"/>
                          <a:cs typeface="+mn-cs"/>
                        </a:rPr>
                        <a:t>Xulei</a:t>
                      </a:r>
                      <a:r>
                        <a:rPr lang="en-US" sz="1600" kern="1200" dirty="0">
                          <a:solidFill>
                            <a:schemeClr val="tx1"/>
                          </a:solidFill>
                          <a:effectLst/>
                          <a:latin typeface="+mj-lt"/>
                          <a:ea typeface="+mn-ea"/>
                          <a:cs typeface="+mn-cs"/>
                        </a:rPr>
                        <a:t> Y., </a:t>
                      </a:r>
                      <a:endParaRPr lang="en-IN" sz="1600" kern="1200" dirty="0">
                        <a:solidFill>
                          <a:schemeClr val="tx1"/>
                        </a:solidFill>
                        <a:effectLst/>
                        <a:latin typeface="+mj-lt"/>
                        <a:ea typeface="+mn-ea"/>
                        <a:cs typeface="+mn-cs"/>
                      </a:endParaRPr>
                    </a:p>
                    <a:p>
                      <a:pPr algn="just"/>
                      <a:r>
                        <a:rPr lang="en-US" sz="1600" kern="1200" dirty="0">
                          <a:solidFill>
                            <a:schemeClr val="tx1"/>
                          </a:solidFill>
                          <a:effectLst/>
                          <a:latin typeface="+mj-lt"/>
                          <a:ea typeface="+mn-ea"/>
                          <a:cs typeface="+mn-cs"/>
                        </a:rPr>
                        <a:t>Zheng Q., Rick S.</a:t>
                      </a:r>
                      <a:endParaRPr lang="en-IN" sz="1600" kern="1200" dirty="0">
                        <a:solidFill>
                          <a:schemeClr val="tx1"/>
                        </a:solidFill>
                        <a:effectLst/>
                        <a:latin typeface="+mj-lt"/>
                        <a:ea typeface="+mn-ea"/>
                        <a:cs typeface="+mn-cs"/>
                      </a:endParaRPr>
                    </a:p>
                  </a:txBody>
                  <a:tcPr/>
                </a:tc>
                <a:tc>
                  <a:txBody>
                    <a:bodyPr/>
                    <a:lstStyle/>
                    <a:p>
                      <a:pPr algn="just"/>
                      <a:r>
                        <a:rPr lang="en-US" sz="1600" kern="1200" dirty="0">
                          <a:solidFill>
                            <a:schemeClr val="tx1"/>
                          </a:solidFill>
                          <a:effectLst/>
                          <a:latin typeface="+mj-lt"/>
                          <a:ea typeface="+mn-ea"/>
                          <a:cs typeface="+mn-cs"/>
                        </a:rPr>
                        <a:t>Here coupling of various </a:t>
                      </a:r>
                      <a:endParaRPr lang="en-IN" sz="1600" kern="1200" dirty="0">
                        <a:solidFill>
                          <a:schemeClr val="tx1"/>
                        </a:solidFill>
                        <a:effectLst/>
                        <a:latin typeface="+mj-lt"/>
                        <a:ea typeface="+mn-ea"/>
                        <a:cs typeface="+mn-cs"/>
                      </a:endParaRPr>
                    </a:p>
                    <a:p>
                      <a:pPr algn="just"/>
                      <a:r>
                        <a:rPr lang="en-US" sz="1600" kern="1200" dirty="0">
                          <a:solidFill>
                            <a:schemeClr val="tx1"/>
                          </a:solidFill>
                          <a:effectLst/>
                          <a:latin typeface="+mj-lt"/>
                          <a:ea typeface="+mn-ea"/>
                          <a:cs typeface="+mn-cs"/>
                        </a:rPr>
                        <a:t>regressions is performed over the features</a:t>
                      </a:r>
                      <a:r>
                        <a:rPr lang="en-IN" sz="1600" kern="1200" dirty="0">
                          <a:solidFill>
                            <a:schemeClr val="tx1"/>
                          </a:solidFill>
                          <a:effectLst/>
                          <a:latin typeface="+mj-lt"/>
                          <a:ea typeface="+mn-ea"/>
                          <a:cs typeface="+mn-cs"/>
                        </a:rPr>
                        <a:t>. </a:t>
                      </a:r>
                    </a:p>
                  </a:txBody>
                  <a:tcPr/>
                </a:tc>
                <a:tc>
                  <a:txBody>
                    <a:bodyPr/>
                    <a:lstStyle/>
                    <a:p>
                      <a:pPr algn="just"/>
                      <a:r>
                        <a:rPr lang="en-IN" sz="1600" kern="1200" dirty="0">
                          <a:solidFill>
                            <a:schemeClr val="tx1"/>
                          </a:solidFill>
                          <a:effectLst/>
                          <a:latin typeface="+mj-lt"/>
                          <a:ea typeface="+mn-ea"/>
                          <a:cs typeface="+mn-cs"/>
                        </a:rPr>
                        <a:t>Prevents data overfitting &amp; better decision making.</a:t>
                      </a:r>
                      <a:endParaRPr lang="en-IN" sz="1600" dirty="0">
                        <a:latin typeface="+mj-lt"/>
                      </a:endParaRPr>
                    </a:p>
                  </a:txBody>
                  <a:tcPr/>
                </a:tc>
                <a:tc>
                  <a:txBody>
                    <a:bodyPr/>
                    <a:lstStyle/>
                    <a:p>
                      <a:pPr algn="just"/>
                      <a:r>
                        <a:rPr lang="en-IN" sz="1600" kern="1200" dirty="0">
                          <a:solidFill>
                            <a:schemeClr val="tx1"/>
                          </a:solidFill>
                          <a:effectLst/>
                          <a:latin typeface="+mj-lt"/>
                          <a:ea typeface="+mn-ea"/>
                          <a:cs typeface="+mn-cs"/>
                        </a:rPr>
                        <a:t>Noticed high bias error.</a:t>
                      </a:r>
                      <a:endParaRPr lang="en-IN" sz="1600" dirty="0">
                        <a:latin typeface="+mj-lt"/>
                      </a:endParaRPr>
                    </a:p>
                  </a:txBody>
                  <a:tcPr/>
                </a:tc>
                <a:extLst>
                  <a:ext uri="{0D108BD9-81ED-4DB2-BD59-A6C34878D82A}">
                    <a16:rowId xmlns:a16="http://schemas.microsoft.com/office/drawing/2014/main" val="10000"/>
                  </a:ext>
                </a:extLst>
              </a:tr>
              <a:tr h="1733693">
                <a:tc>
                  <a:txBody>
                    <a:bodyPr/>
                    <a:lstStyle/>
                    <a:p>
                      <a:r>
                        <a:rPr lang="en-IN" sz="1600" dirty="0">
                          <a:latin typeface="+mj-lt"/>
                        </a:rPr>
                        <a:t>4</a:t>
                      </a:r>
                    </a:p>
                  </a:txBody>
                  <a:tcPr/>
                </a:tc>
                <a:tc>
                  <a:txBody>
                    <a:bodyPr/>
                    <a:lstStyle/>
                    <a:p>
                      <a:r>
                        <a:rPr lang="en-US" sz="1600" kern="1200" dirty="0">
                          <a:solidFill>
                            <a:schemeClr val="tx1"/>
                          </a:solidFill>
                          <a:effectLst/>
                          <a:latin typeface="+mj-lt"/>
                          <a:ea typeface="+mn-ea"/>
                          <a:cs typeface="+mn-cs"/>
                        </a:rPr>
                        <a:t>A </a:t>
                      </a:r>
                      <a:endParaRPr lang="en-IN" sz="1600" kern="1200" dirty="0">
                        <a:solidFill>
                          <a:schemeClr val="tx1"/>
                        </a:solidFill>
                        <a:effectLst/>
                        <a:latin typeface="+mj-lt"/>
                        <a:ea typeface="+mn-ea"/>
                        <a:cs typeface="+mn-cs"/>
                      </a:endParaRPr>
                    </a:p>
                    <a:p>
                      <a:r>
                        <a:rPr lang="en-US" sz="1600" kern="1200" dirty="0">
                          <a:solidFill>
                            <a:schemeClr val="tx1"/>
                          </a:solidFill>
                          <a:effectLst/>
                          <a:latin typeface="+mj-lt"/>
                          <a:ea typeface="+mn-ea"/>
                          <a:cs typeface="+mn-cs"/>
                        </a:rPr>
                        <a:t>Comparison of Ensemble Methods in Financial </a:t>
                      </a:r>
                      <a:endParaRPr lang="en-IN" sz="1600" kern="1200" dirty="0">
                        <a:solidFill>
                          <a:schemeClr val="tx1"/>
                        </a:solidFill>
                        <a:effectLst/>
                        <a:latin typeface="+mj-lt"/>
                        <a:ea typeface="+mn-ea"/>
                        <a:cs typeface="+mn-cs"/>
                      </a:endParaRPr>
                    </a:p>
                    <a:p>
                      <a:r>
                        <a:rPr lang="en-US" sz="1600" kern="1200" dirty="0">
                          <a:solidFill>
                            <a:schemeClr val="tx1"/>
                          </a:solidFill>
                          <a:effectLst/>
                          <a:latin typeface="+mj-lt"/>
                          <a:ea typeface="+mn-ea"/>
                          <a:cs typeface="+mn-cs"/>
                        </a:rPr>
                        <a:t>Market Prediction</a:t>
                      </a:r>
                      <a:endParaRPr lang="en-IN" sz="1600" kern="1200" dirty="0">
                        <a:solidFill>
                          <a:schemeClr val="tx1"/>
                        </a:solidFill>
                        <a:effectLst/>
                        <a:latin typeface="+mj-lt"/>
                        <a:ea typeface="+mn-ea"/>
                        <a:cs typeface="+mn-cs"/>
                      </a:endParaRPr>
                    </a:p>
                    <a:p>
                      <a:endParaRPr lang="en-IN"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600" kern="1200" dirty="0">
                          <a:solidFill>
                            <a:schemeClr val="tx1"/>
                          </a:solidFill>
                          <a:effectLst/>
                          <a:latin typeface="+mj-lt"/>
                          <a:ea typeface="+mn-ea"/>
                          <a:cs typeface="+mn-cs"/>
                        </a:rPr>
                        <a:t>Wei Xu, Cheng </a:t>
                      </a:r>
                      <a:r>
                        <a:rPr lang="en-US" sz="1600" kern="1200" dirty="0" err="1">
                          <a:solidFill>
                            <a:schemeClr val="tx1"/>
                          </a:solidFill>
                          <a:effectLst/>
                          <a:latin typeface="+mj-lt"/>
                          <a:ea typeface="+mn-ea"/>
                          <a:cs typeface="+mn-cs"/>
                        </a:rPr>
                        <a:t>Cheng</a:t>
                      </a:r>
                      <a:r>
                        <a:rPr lang="en-US" sz="1600" kern="1200" dirty="0">
                          <a:solidFill>
                            <a:schemeClr val="tx1"/>
                          </a:solidFill>
                          <a:effectLst/>
                          <a:latin typeface="+mj-lt"/>
                          <a:ea typeface="+mn-ea"/>
                          <a:cs typeface="+mn-cs"/>
                        </a:rPr>
                        <a:t>, </a:t>
                      </a:r>
                      <a:r>
                        <a:rPr lang="en-US" sz="1600" kern="1200" dirty="0" err="1">
                          <a:solidFill>
                            <a:schemeClr val="tx1"/>
                          </a:solidFill>
                          <a:effectLst/>
                          <a:latin typeface="+mj-lt"/>
                          <a:ea typeface="+mn-ea"/>
                          <a:cs typeface="+mn-cs"/>
                        </a:rPr>
                        <a:t>Jiajia</a:t>
                      </a:r>
                      <a:r>
                        <a:rPr lang="en-US" sz="1600" kern="1200" dirty="0">
                          <a:solidFill>
                            <a:schemeClr val="tx1"/>
                          </a:solidFill>
                          <a:effectLst/>
                          <a:latin typeface="+mj-lt"/>
                          <a:ea typeface="+mn-ea"/>
                          <a:cs typeface="+mn-cs"/>
                        </a:rPr>
                        <a:t> Wang.</a:t>
                      </a:r>
                      <a:endParaRPr lang="en-IN" sz="1600" kern="1200" dirty="0">
                        <a:solidFill>
                          <a:schemeClr val="tx1"/>
                        </a:solidFill>
                        <a:effectLst/>
                        <a:latin typeface="+mj-lt"/>
                        <a:ea typeface="+mn-ea"/>
                        <a:cs typeface="+mn-cs"/>
                      </a:endParaRPr>
                    </a:p>
                    <a:p>
                      <a:endParaRPr lang="en-IN" dirty="0">
                        <a:latin typeface="+mj-lt"/>
                      </a:endParaRP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IN" sz="1600" kern="1200" dirty="0">
                          <a:solidFill>
                            <a:schemeClr val="tx1"/>
                          </a:solidFill>
                          <a:effectLst/>
                          <a:latin typeface="+mj-lt"/>
                          <a:ea typeface="+mn-ea"/>
                          <a:cs typeface="+mn-cs"/>
                        </a:rPr>
                        <a:t>Highlights that when compared with random subspace and boosting, bagging provides a more stable and better improvement.</a:t>
                      </a:r>
                    </a:p>
                  </a:txBody>
                  <a:tcPr/>
                </a:tc>
                <a:tc>
                  <a:txBody>
                    <a:bodyPr/>
                    <a:lstStyle/>
                    <a:p>
                      <a:pPr algn="just"/>
                      <a:r>
                        <a:rPr lang="en-IN" sz="1600" kern="1200" dirty="0">
                          <a:solidFill>
                            <a:schemeClr val="tx1"/>
                          </a:solidFill>
                          <a:effectLst/>
                          <a:latin typeface="+mj-lt"/>
                          <a:ea typeface="+mn-ea"/>
                          <a:cs typeface="+mn-cs"/>
                        </a:rPr>
                        <a:t>Aids the government authorities and investors to make a meticulous decision.</a:t>
                      </a:r>
                      <a:endParaRPr lang="en-IN" sz="1600" dirty="0">
                        <a:latin typeface="+mj-lt"/>
                      </a:endParaRPr>
                    </a:p>
                  </a:txBody>
                  <a:tcPr/>
                </a:tc>
                <a:tc>
                  <a:txBody>
                    <a:bodyPr/>
                    <a:lstStyle/>
                    <a:p>
                      <a:pPr algn="just"/>
                      <a:r>
                        <a:rPr lang="en-IN" sz="1600" kern="1200" dirty="0">
                          <a:solidFill>
                            <a:schemeClr val="tx1"/>
                          </a:solidFill>
                          <a:effectLst/>
                          <a:latin typeface="+mj-lt"/>
                          <a:ea typeface="+mn-ea"/>
                          <a:cs typeface="+mn-cs"/>
                        </a:rPr>
                        <a:t>It does not address the barriers to implementing such a system and complexity of model increases .</a:t>
                      </a:r>
                      <a:endParaRPr lang="en-IN" sz="1600" dirty="0">
                        <a:latin typeface="+mj-lt"/>
                      </a:endParaRPr>
                    </a:p>
                  </a:txBody>
                  <a:tcPr/>
                </a:tc>
                <a:extLst>
                  <a:ext uri="{0D108BD9-81ED-4DB2-BD59-A6C34878D82A}">
                    <a16:rowId xmlns:a16="http://schemas.microsoft.com/office/drawing/2014/main" val="10001"/>
                  </a:ext>
                </a:extLst>
              </a:tr>
              <a:tr h="1708197">
                <a:tc>
                  <a:txBody>
                    <a:bodyPr/>
                    <a:lstStyle/>
                    <a:p>
                      <a:r>
                        <a:rPr lang="en-IN" sz="1600" dirty="0">
                          <a:latin typeface="+mj-lt"/>
                        </a:rPr>
                        <a:t>5</a:t>
                      </a:r>
                    </a:p>
                  </a:txBody>
                  <a:tcPr/>
                </a:tc>
                <a:tc>
                  <a:txBody>
                    <a:bodyPr/>
                    <a:lstStyle/>
                    <a:p>
                      <a:pPr algn="just"/>
                      <a:r>
                        <a:rPr lang="en-US" sz="1600" kern="1200" dirty="0">
                          <a:solidFill>
                            <a:schemeClr val="tx1"/>
                          </a:solidFill>
                          <a:effectLst/>
                          <a:latin typeface="+mj-lt"/>
                          <a:ea typeface="+mn-ea"/>
                          <a:cs typeface="+mn-cs"/>
                        </a:rPr>
                        <a:t>Property Renovations and Their Impact on House </a:t>
                      </a:r>
                      <a:endParaRPr lang="en-IN" sz="1600" kern="1200" dirty="0">
                        <a:solidFill>
                          <a:schemeClr val="tx1"/>
                        </a:solidFill>
                        <a:effectLst/>
                        <a:latin typeface="+mj-lt"/>
                        <a:ea typeface="+mn-ea"/>
                        <a:cs typeface="+mn-cs"/>
                      </a:endParaRPr>
                    </a:p>
                    <a:p>
                      <a:pPr algn="just"/>
                      <a:r>
                        <a:rPr lang="en-US" sz="1600" kern="1200" dirty="0">
                          <a:solidFill>
                            <a:schemeClr val="tx1"/>
                          </a:solidFill>
                          <a:effectLst/>
                          <a:latin typeface="+mj-lt"/>
                          <a:ea typeface="+mn-ea"/>
                          <a:cs typeface="+mn-cs"/>
                        </a:rPr>
                        <a:t>Price Index Construction</a:t>
                      </a:r>
                      <a:endParaRPr lang="en-IN" sz="1600" kern="1200" dirty="0">
                        <a:solidFill>
                          <a:schemeClr val="tx1"/>
                        </a:solidFill>
                        <a:effectLst/>
                        <a:latin typeface="+mj-lt"/>
                        <a:ea typeface="+mn-ea"/>
                        <a:cs typeface="+mn-cs"/>
                      </a:endParaRPr>
                    </a:p>
                    <a:p>
                      <a:pPr algn="just"/>
                      <a:endParaRPr lang="en-IN" sz="1600" dirty="0">
                        <a:latin typeface="+mj-lt"/>
                      </a:endParaRPr>
                    </a:p>
                  </a:txBody>
                  <a:tcPr/>
                </a:tc>
                <a:tc>
                  <a:txBody>
                    <a:bodyPr/>
                    <a:lstStyle/>
                    <a:p>
                      <a:pPr algn="just"/>
                      <a:r>
                        <a:rPr lang="en-US" sz="1600" kern="1200" dirty="0">
                          <a:solidFill>
                            <a:schemeClr val="tx1"/>
                          </a:solidFill>
                          <a:effectLst/>
                          <a:latin typeface="+mj-lt"/>
                          <a:ea typeface="+mn-ea"/>
                          <a:cs typeface="+mn-cs"/>
                        </a:rPr>
                        <a:t>William M. </a:t>
                      </a:r>
                      <a:r>
                        <a:rPr lang="en-US" sz="1600" kern="1200" dirty="0" err="1">
                          <a:solidFill>
                            <a:schemeClr val="tx1"/>
                          </a:solidFill>
                          <a:effectLst/>
                          <a:latin typeface="+mj-lt"/>
                          <a:ea typeface="+mn-ea"/>
                          <a:cs typeface="+mn-cs"/>
                        </a:rPr>
                        <a:t>Doerner</a:t>
                      </a:r>
                      <a:r>
                        <a:rPr lang="en-US" sz="1600" kern="1200" dirty="0">
                          <a:solidFill>
                            <a:schemeClr val="tx1"/>
                          </a:solidFill>
                          <a:effectLst/>
                          <a:latin typeface="+mj-lt"/>
                          <a:ea typeface="+mn-ea"/>
                          <a:cs typeface="+mn-cs"/>
                        </a:rPr>
                        <a:t>, Alexander N. </a:t>
                      </a:r>
                      <a:r>
                        <a:rPr lang="en-US" sz="1600" kern="1200" dirty="0" err="1">
                          <a:solidFill>
                            <a:schemeClr val="tx1"/>
                          </a:solidFill>
                          <a:effectLst/>
                          <a:latin typeface="+mj-lt"/>
                          <a:ea typeface="+mn-ea"/>
                          <a:cs typeface="+mn-cs"/>
                        </a:rPr>
                        <a:t>Bogin</a:t>
                      </a:r>
                      <a:r>
                        <a:rPr lang="en-US" sz="1600" kern="1200" dirty="0">
                          <a:solidFill>
                            <a:schemeClr val="tx1"/>
                          </a:solidFill>
                          <a:effectLst/>
                          <a:latin typeface="+mj-lt"/>
                          <a:ea typeface="+mn-ea"/>
                          <a:cs typeface="+mn-cs"/>
                        </a:rPr>
                        <a:t>,</a:t>
                      </a:r>
                      <a:endParaRPr lang="en-IN" sz="1600" kern="1200" dirty="0">
                        <a:solidFill>
                          <a:schemeClr val="tx1"/>
                        </a:solidFill>
                        <a:effectLst/>
                        <a:latin typeface="+mj-lt"/>
                        <a:ea typeface="+mn-ea"/>
                        <a:cs typeface="+mn-cs"/>
                      </a:endParaRPr>
                    </a:p>
                    <a:p>
                      <a:pPr algn="just"/>
                      <a:endParaRPr lang="en-IN" sz="1600" dirty="0">
                        <a:latin typeface="+mj-lt"/>
                      </a:endParaRPr>
                    </a:p>
                  </a:txBody>
                  <a:tcPr/>
                </a:tc>
                <a:tc>
                  <a:txBody>
                    <a:bodyPr/>
                    <a:lstStyle/>
                    <a:p>
                      <a:pPr algn="just"/>
                      <a:r>
                        <a:rPr lang="en-IN" sz="1600" kern="1200" dirty="0">
                          <a:solidFill>
                            <a:schemeClr val="tx1"/>
                          </a:solidFill>
                          <a:effectLst/>
                          <a:latin typeface="+mj-lt"/>
                          <a:ea typeface="+mn-ea"/>
                          <a:cs typeface="+mn-cs"/>
                        </a:rPr>
                        <a:t>An exhaustive study that points out that pricing can be increased by fifteen percent in popular regions, while it showed inconsequential impacts on the outskirts of the city</a:t>
                      </a:r>
                      <a:endParaRPr lang="en-IN" sz="1400" dirty="0">
                        <a:latin typeface="+mj-lt"/>
                      </a:endParaRPr>
                    </a:p>
                  </a:txBody>
                  <a:tcPr/>
                </a:tc>
                <a:tc>
                  <a:txBody>
                    <a:bodyPr/>
                    <a:lstStyle/>
                    <a:p>
                      <a:pPr algn="just">
                        <a:lnSpc>
                          <a:spcPct val="100000"/>
                        </a:lnSpc>
                        <a:spcAft>
                          <a:spcPts val="0"/>
                        </a:spcAft>
                      </a:pPr>
                      <a:r>
                        <a:rPr lang="en-US" sz="1600">
                          <a:effectLst/>
                          <a:latin typeface="+mj-lt"/>
                          <a:cs typeface="Times New Roman" panose="02020603050405020304" pitchFamily="18" charset="0"/>
                        </a:rPr>
                        <a:t>It provides a comprehensive analysis of the influence on land prices based on location.</a:t>
                      </a:r>
                      <a:endParaRPr lang="en-IN" sz="1600" dirty="0">
                        <a:effectLst/>
                        <a:latin typeface="+mj-lt"/>
                        <a:ea typeface="MS Mincho" panose="02020609040205080304" pitchFamily="49" charset="-128"/>
                        <a:cs typeface="Times New Roman" panose="02020603050405020304" pitchFamily="18" charset="0"/>
                      </a:endParaRPr>
                    </a:p>
                  </a:txBody>
                  <a:tcPr/>
                </a:tc>
                <a:tc>
                  <a:txBody>
                    <a:bodyPr/>
                    <a:lstStyle/>
                    <a:p>
                      <a:pPr algn="just">
                        <a:lnSpc>
                          <a:spcPct val="100000"/>
                        </a:lnSpc>
                        <a:spcAft>
                          <a:spcPts val="0"/>
                        </a:spcAft>
                      </a:pPr>
                      <a:r>
                        <a:rPr sz="1600" dirty="0">
                          <a:effectLst/>
                          <a:latin typeface="+mj-lt"/>
                          <a:cs typeface="Times New Roman" panose="02020603050405020304" pitchFamily="18" charset="0"/>
                        </a:rPr>
                        <a:t>The results differed during the implementation of the project.</a:t>
                      </a:r>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a:xfrm>
            <a:off x="7010400" y="6492875"/>
            <a:ext cx="2133600" cy="365125"/>
          </a:xfrm>
        </p:spPr>
        <p:txBody>
          <a:bodyPr/>
          <a:lstStyle/>
          <a:p>
            <a:fld id="{4F7E9C80-C75B-4B75-A6C5-E58A18995148}" type="slidenum">
              <a:rPr lang="en-US" b="1" smtClean="0">
                <a:solidFill>
                  <a:schemeClr val="tx1"/>
                </a:solidFill>
              </a:rPr>
              <a:t>7</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61685"/>
    </mc:Choice>
    <mc:Fallback xmlns="">
      <p:transition spd="slow" advTm="6168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                 </a:t>
            </a:r>
            <a:r>
              <a:rPr lang="en-IN" b="1" dirty="0"/>
              <a:t>Inference From Survey</a:t>
            </a:r>
          </a:p>
        </p:txBody>
      </p:sp>
      <p:sp>
        <p:nvSpPr>
          <p:cNvPr id="3" name="Content Placeholder 2"/>
          <p:cNvSpPr>
            <a:spLocks noGrp="1"/>
          </p:cNvSpPr>
          <p:nvPr>
            <p:ph idx="1"/>
          </p:nvPr>
        </p:nvSpPr>
        <p:spPr>
          <a:xfrm>
            <a:off x="457200" y="1640266"/>
            <a:ext cx="8229600" cy="5019675"/>
          </a:xfrm>
        </p:spPr>
        <p:txBody>
          <a:bodyPr>
            <a:normAutofit/>
          </a:bodyPr>
          <a:lstStyle/>
          <a:p>
            <a:pPr marL="0" indent="0" algn="just">
              <a:lnSpc>
                <a:spcPct val="150000"/>
              </a:lnSpc>
              <a:buNone/>
            </a:pPr>
            <a:r>
              <a:rPr lang="en-IN" sz="1600" dirty="0">
                <a:latin typeface="+mj-lt"/>
              </a:rPr>
              <a:t>The examination of the literature survey on the methods of house price prediction led to various conclusions about the understanding of the systems.</a:t>
            </a:r>
          </a:p>
          <a:p>
            <a:pPr marL="400050" indent="-400050" algn="just">
              <a:lnSpc>
                <a:spcPct val="150000"/>
              </a:lnSpc>
              <a:buFont typeface="+mj-lt"/>
              <a:buAutoNum type="romanLcPeriod"/>
            </a:pPr>
            <a:r>
              <a:rPr lang="en-IN" sz="1600" dirty="0">
                <a:latin typeface="+mj-lt"/>
              </a:rPr>
              <a:t>During pre-processing phrases, we can infer that the </a:t>
            </a:r>
            <a:r>
              <a:rPr lang="en-IN" sz="1600" b="1" dirty="0">
                <a:latin typeface="+mj-lt"/>
              </a:rPr>
              <a:t>detection and removal of anomalies </a:t>
            </a:r>
            <a:r>
              <a:rPr lang="en-IN" sz="1600" dirty="0">
                <a:latin typeface="+mj-lt"/>
              </a:rPr>
              <a:t>present in the model aid to increase in efficiency and accuracy of the model.</a:t>
            </a:r>
          </a:p>
          <a:p>
            <a:pPr marL="400050" indent="-400050" algn="just">
              <a:lnSpc>
                <a:spcPct val="150000"/>
              </a:lnSpc>
              <a:buFont typeface="+mj-lt"/>
              <a:buAutoNum type="romanLcPeriod"/>
            </a:pPr>
            <a:r>
              <a:rPr lang="en-IN" sz="1600" dirty="0">
                <a:latin typeface="+mj-lt"/>
              </a:rPr>
              <a:t> Traditionally house hunting has been a </a:t>
            </a:r>
            <a:r>
              <a:rPr lang="en-IN" sz="1600" b="1" dirty="0">
                <a:latin typeface="+mj-lt"/>
              </a:rPr>
              <a:t>labour extensive task draining time and money</a:t>
            </a:r>
            <a:r>
              <a:rPr lang="en-IN" sz="1600" dirty="0">
                <a:latin typeface="+mj-lt"/>
              </a:rPr>
              <a:t>, thus it would be more prudent to use enhanced technology and procedures to carry such tasks thus saving time and raising productivity.</a:t>
            </a:r>
          </a:p>
          <a:p>
            <a:pPr marL="400050" indent="-400050" algn="just">
              <a:lnSpc>
                <a:spcPct val="150000"/>
              </a:lnSpc>
              <a:buFont typeface="+mj-lt"/>
              <a:buAutoNum type="romanLcPeriod"/>
            </a:pPr>
            <a:r>
              <a:rPr lang="en-IN" sz="1600" dirty="0">
                <a:latin typeface="+mj-lt"/>
              </a:rPr>
              <a:t>A few reports deduced that populous areas generally conduce to fetch </a:t>
            </a:r>
            <a:r>
              <a:rPr lang="en-IN" sz="1600" b="1" dirty="0">
                <a:latin typeface="+mj-lt"/>
              </a:rPr>
              <a:t>higher prices</a:t>
            </a:r>
            <a:r>
              <a:rPr lang="en-IN" sz="1600" dirty="0">
                <a:latin typeface="+mj-lt"/>
              </a:rPr>
              <a:t> in comparison to less populous areas.</a:t>
            </a:r>
          </a:p>
          <a:p>
            <a:pPr marL="400050" indent="-400050" algn="just">
              <a:lnSpc>
                <a:spcPct val="150000"/>
              </a:lnSpc>
              <a:buFont typeface="+mj-lt"/>
              <a:buAutoNum type="romanLcPeriod"/>
            </a:pPr>
            <a:r>
              <a:rPr lang="en-IN" sz="1600" dirty="0">
                <a:latin typeface="+mj-lt"/>
              </a:rPr>
              <a:t>Another conclusion drawn is the use of neural networks which are computationally considerably </a:t>
            </a:r>
            <a:r>
              <a:rPr lang="en-IN" sz="1600" b="1" dirty="0">
                <a:latin typeface="+mj-lt"/>
              </a:rPr>
              <a:t>expensive</a:t>
            </a:r>
            <a:r>
              <a:rPr lang="en-IN" sz="1600" dirty="0">
                <a:latin typeface="+mj-lt"/>
              </a:rPr>
              <a:t> and their " black box " nature can be </a:t>
            </a:r>
            <a:r>
              <a:rPr lang="en-IN" sz="1600" b="1" dirty="0">
                <a:latin typeface="+mj-lt"/>
              </a:rPr>
              <a:t>ambiguous</a:t>
            </a:r>
            <a:r>
              <a:rPr lang="en-IN" sz="1600" dirty="0">
                <a:latin typeface="+mj-lt"/>
              </a:rPr>
              <a:t>.</a:t>
            </a:r>
          </a:p>
          <a:p>
            <a:endParaRPr lang="en-IN" dirty="0"/>
          </a:p>
        </p:txBody>
      </p:sp>
      <p:pic>
        <p:nvPicPr>
          <p:cNvPr id="5" name="image2.jpeg"/>
          <p:cNvPicPr/>
          <p:nvPr/>
        </p:nvPicPr>
        <p:blipFill>
          <a:blip r:embed="rId3"/>
          <a:srcRect/>
          <a:stretch>
            <a:fillRect/>
          </a:stretch>
        </p:blipFill>
        <p:spPr bwMode="auto">
          <a:xfrm>
            <a:off x="609600" y="468630"/>
            <a:ext cx="2237740" cy="755015"/>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4F7E9C80-C75B-4B75-A6C5-E58A18995148}" type="slidenum">
              <a:rPr lang="en-US" b="1" smtClean="0">
                <a:solidFill>
                  <a:schemeClr val="tx1"/>
                </a:solidFill>
              </a:rPr>
              <a:t>8</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61047"/>
    </mc:Choice>
    <mc:Fallback xmlns="">
      <p:transition spd="slow" advTm="6104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763000" cy="1143000"/>
          </a:xfrm>
        </p:spPr>
        <p:txBody>
          <a:bodyPr/>
          <a:lstStyle/>
          <a:p>
            <a:r>
              <a:rPr lang="en-IN" dirty="0"/>
              <a:t>		    </a:t>
            </a:r>
            <a:r>
              <a:rPr lang="en-IN" b="1" dirty="0"/>
              <a:t>Objective of the Project </a:t>
            </a:r>
          </a:p>
        </p:txBody>
      </p:sp>
      <p:sp>
        <p:nvSpPr>
          <p:cNvPr id="3" name="Content Placeholder 2"/>
          <p:cNvSpPr>
            <a:spLocks noGrp="1"/>
          </p:cNvSpPr>
          <p:nvPr>
            <p:ph idx="1"/>
          </p:nvPr>
        </p:nvSpPr>
        <p:spPr>
          <a:xfrm>
            <a:off x="533400" y="1858962"/>
            <a:ext cx="8153400" cy="4724400"/>
          </a:xfrm>
        </p:spPr>
        <p:txBody>
          <a:bodyPr>
            <a:normAutofit/>
          </a:bodyPr>
          <a:lstStyle/>
          <a:p>
            <a:pPr algn="just">
              <a:lnSpc>
                <a:spcPct val="150000"/>
              </a:lnSpc>
              <a:buFont typeface="Wingdings" panose="05000000000000000000" pitchFamily="2" charset="2"/>
              <a:buChar char="§"/>
            </a:pPr>
            <a:r>
              <a:rPr lang="en-IN" sz="1600" dirty="0">
                <a:latin typeface="+mj-lt"/>
              </a:rPr>
              <a:t>Develop model for predicting house price </a:t>
            </a:r>
            <a:r>
              <a:rPr lang="en-IN" sz="1600" b="1" dirty="0">
                <a:latin typeface="+mj-lt"/>
              </a:rPr>
              <a:t>accurately</a:t>
            </a:r>
            <a:r>
              <a:rPr lang="en-IN" sz="1600" dirty="0">
                <a:latin typeface="+mj-lt"/>
              </a:rPr>
              <a:t> in order to help customer plan for there financial needs. </a:t>
            </a:r>
          </a:p>
          <a:p>
            <a:pPr algn="just">
              <a:lnSpc>
                <a:spcPct val="150000"/>
              </a:lnSpc>
              <a:buFont typeface="Wingdings" panose="05000000000000000000" pitchFamily="2" charset="2"/>
              <a:buChar char="§"/>
            </a:pPr>
            <a:r>
              <a:rPr lang="en-IN" sz="1600" dirty="0">
                <a:latin typeface="+mj-lt"/>
              </a:rPr>
              <a:t>Analyse the </a:t>
            </a:r>
            <a:r>
              <a:rPr lang="en-IN" sz="1600" b="1" dirty="0">
                <a:latin typeface="+mj-lt"/>
              </a:rPr>
              <a:t>market trend </a:t>
            </a:r>
            <a:r>
              <a:rPr lang="en-IN" sz="1600" dirty="0">
                <a:latin typeface="+mj-lt"/>
              </a:rPr>
              <a:t>and help investors to invest accordingly. </a:t>
            </a:r>
          </a:p>
          <a:p>
            <a:pPr algn="just">
              <a:lnSpc>
                <a:spcPct val="150000"/>
              </a:lnSpc>
              <a:buFont typeface="Wingdings" panose="05000000000000000000" pitchFamily="2" charset="2"/>
              <a:buChar char="§"/>
            </a:pPr>
            <a:r>
              <a:rPr lang="en-IN" sz="1600" dirty="0">
                <a:latin typeface="+mj-lt"/>
              </a:rPr>
              <a:t>Save </a:t>
            </a:r>
            <a:r>
              <a:rPr lang="en-IN" sz="1600" b="1" dirty="0">
                <a:latin typeface="+mj-lt"/>
              </a:rPr>
              <a:t>time and energy </a:t>
            </a:r>
            <a:r>
              <a:rPr lang="en-IN" sz="1600" dirty="0">
                <a:latin typeface="+mj-lt"/>
              </a:rPr>
              <a:t>of a customer instead of doing fieldwork.</a:t>
            </a:r>
          </a:p>
          <a:p>
            <a:pPr algn="just">
              <a:lnSpc>
                <a:spcPct val="150000"/>
              </a:lnSpc>
              <a:buFont typeface="Wingdings" panose="05000000000000000000" pitchFamily="2" charset="2"/>
              <a:buChar char="§"/>
            </a:pPr>
            <a:r>
              <a:rPr lang="en-IN" sz="1600" dirty="0">
                <a:latin typeface="+mj-lt"/>
              </a:rPr>
              <a:t>Area wise price prediction based on the </a:t>
            </a:r>
            <a:r>
              <a:rPr lang="en-IN" sz="1600" b="1" dirty="0">
                <a:latin typeface="+mj-lt"/>
              </a:rPr>
              <a:t>customers requirements</a:t>
            </a:r>
            <a:r>
              <a:rPr lang="en-IN" sz="1600" dirty="0">
                <a:latin typeface="+mj-lt"/>
              </a:rPr>
              <a:t>.</a:t>
            </a:r>
          </a:p>
          <a:p>
            <a:pPr algn="just">
              <a:lnSpc>
                <a:spcPct val="150000"/>
              </a:lnSpc>
              <a:buFont typeface="Wingdings" panose="05000000000000000000" pitchFamily="2" charset="2"/>
              <a:buChar char="§"/>
            </a:pPr>
            <a:r>
              <a:rPr lang="en-IN" sz="1600" dirty="0">
                <a:latin typeface="+mj-lt"/>
              </a:rPr>
              <a:t>Assist an individual to plan his/her </a:t>
            </a:r>
            <a:r>
              <a:rPr lang="en-IN" sz="1600" b="1" dirty="0">
                <a:latin typeface="+mj-lt"/>
              </a:rPr>
              <a:t>budgetary</a:t>
            </a:r>
            <a:r>
              <a:rPr lang="en-IN" sz="1600" dirty="0">
                <a:latin typeface="+mj-lt"/>
              </a:rPr>
              <a:t> needs and help them to understand the </a:t>
            </a:r>
            <a:r>
              <a:rPr lang="en-IN" sz="1600" b="1" dirty="0">
                <a:latin typeface="+mj-lt"/>
              </a:rPr>
              <a:t>hoax prices </a:t>
            </a:r>
            <a:r>
              <a:rPr lang="en-IN" sz="1600" dirty="0">
                <a:latin typeface="+mj-lt"/>
              </a:rPr>
              <a:t>set up by the real estate agents to befool there customers.  </a:t>
            </a:r>
          </a:p>
          <a:p>
            <a:pPr algn="just">
              <a:lnSpc>
                <a:spcPct val="150000"/>
              </a:lnSpc>
              <a:buFont typeface="Wingdings" panose="05000000000000000000" pitchFamily="2" charset="2"/>
              <a:buChar char="§"/>
            </a:pPr>
            <a:r>
              <a:rPr lang="en-IN" sz="1600" b="1" dirty="0">
                <a:latin typeface="+mj-lt"/>
              </a:rPr>
              <a:t>User friendly Interface </a:t>
            </a:r>
            <a:r>
              <a:rPr lang="en-IN" sz="1600" dirty="0">
                <a:latin typeface="+mj-lt"/>
              </a:rPr>
              <a:t>for wide spread use across all age group.</a:t>
            </a:r>
          </a:p>
          <a:p>
            <a:pPr algn="just">
              <a:lnSpc>
                <a:spcPct val="150000"/>
              </a:lnSpc>
              <a:buFont typeface="Wingdings" panose="05000000000000000000" pitchFamily="2" charset="2"/>
              <a:buChar char="§"/>
            </a:pPr>
            <a:r>
              <a:rPr lang="en-IN" sz="1600" dirty="0">
                <a:latin typeface="+mj-lt"/>
              </a:rPr>
              <a:t>Develop </a:t>
            </a:r>
            <a:r>
              <a:rPr lang="en-IN" sz="1600" b="1" dirty="0">
                <a:latin typeface="+mj-lt"/>
              </a:rPr>
              <a:t>fast and reliant  </a:t>
            </a:r>
            <a:r>
              <a:rPr lang="en-IN" sz="1600" dirty="0">
                <a:latin typeface="+mj-lt"/>
              </a:rPr>
              <a:t>data processing technique in order to process big data with minimal outliers and anomalies. </a:t>
            </a:r>
          </a:p>
          <a:p>
            <a:pPr marL="0" indent="0">
              <a:buNone/>
            </a:pPr>
            <a:endParaRPr lang="en-IN" sz="1600" dirty="0">
              <a:latin typeface="+mj-lt"/>
            </a:endParaRPr>
          </a:p>
        </p:txBody>
      </p:sp>
      <p:pic>
        <p:nvPicPr>
          <p:cNvPr id="4" name="image2.jpeg"/>
          <p:cNvPicPr/>
          <p:nvPr/>
        </p:nvPicPr>
        <p:blipFill>
          <a:blip r:embed="rId3"/>
          <a:srcRect/>
          <a:stretch>
            <a:fillRect/>
          </a:stretch>
        </p:blipFill>
        <p:spPr bwMode="auto">
          <a:xfrm>
            <a:off x="457200" y="468630"/>
            <a:ext cx="2237740" cy="755015"/>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4F7E9C80-C75B-4B75-A6C5-E58A18995148}" type="slidenum">
              <a:rPr lang="en-US" b="1" smtClean="0">
                <a:solidFill>
                  <a:schemeClr val="tx1"/>
                </a:solidFill>
              </a:rPr>
              <a:t>9</a:t>
            </a:fld>
            <a:endParaRPr lang="en-US" b="1" dirty="0">
              <a:solidFill>
                <a:schemeClr val="tx1"/>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71128"/>
    </mc:Choice>
    <mc:Fallback xmlns="">
      <p:transition spd="slow" advTm="71128"/>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832</TotalTime>
  <Words>6600</Words>
  <Application>Microsoft Office PowerPoint</Application>
  <PresentationFormat>On-screen Show (4:3)</PresentationFormat>
  <Paragraphs>415</Paragraphs>
  <Slides>26</Slides>
  <Notes>24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(Headings)</vt:lpstr>
      <vt:lpstr>Times New Roman</vt:lpstr>
      <vt:lpstr>Wingdings</vt:lpstr>
      <vt:lpstr>Office Theme</vt:lpstr>
      <vt:lpstr>Applied Research on House Price Prediction Using Diverse Machine Learning Techniques   </vt:lpstr>
      <vt:lpstr>                       Table of contents</vt:lpstr>
      <vt:lpstr>PowerPoint Presentation</vt:lpstr>
      <vt:lpstr>Abstract</vt:lpstr>
      <vt:lpstr>Introduction</vt:lpstr>
      <vt:lpstr>        Literature Survey</vt:lpstr>
      <vt:lpstr>PowerPoint Presentation</vt:lpstr>
      <vt:lpstr>                 Inference From Survey</vt:lpstr>
      <vt:lpstr>      Objective of the Project </vt:lpstr>
      <vt:lpstr>         Challenges Involved</vt:lpstr>
      <vt:lpstr>       Architecture diagram</vt:lpstr>
      <vt:lpstr>               Module Description</vt:lpstr>
      <vt:lpstr>PowerPoint Presentation</vt:lpstr>
      <vt:lpstr>PowerPoint Presentation</vt:lpstr>
      <vt:lpstr>PowerPoint Presentation</vt:lpstr>
      <vt:lpstr>PowerPoint Presentation</vt:lpstr>
      <vt:lpstr>               Novelties in methodology</vt:lpstr>
      <vt:lpstr>Formulas Used </vt:lpstr>
      <vt:lpstr>Output </vt:lpstr>
      <vt:lpstr>PowerPoint Presentation</vt:lpstr>
      <vt:lpstr>PowerPoint Presentation</vt:lpstr>
      <vt:lpstr>PowerPoint Presentation</vt:lpstr>
      <vt:lpstr> Results and Discussion</vt:lpstr>
      <vt:lpstr>References</vt:lpstr>
      <vt:lpstr>         Publication Detail</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 of Project&gt;</dc:title>
  <dc:creator>Maharshi Modi;Ayush Sharma</dc:creator>
  <cp:lastModifiedBy>Maharshi</cp:lastModifiedBy>
  <cp:revision>159</cp:revision>
  <dcterms:created xsi:type="dcterms:W3CDTF">2020-05-13T07:00:00Z</dcterms:created>
  <dcterms:modified xsi:type="dcterms:W3CDTF">2021-08-22T10:26:49Z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1033-11.2.0.9327</vt:lpwstr>
  </property>
</Properties>
</file>